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C2099"/>
    <a:srgbClr val="0066CC"/>
    <a:srgbClr val="2EC865"/>
    <a:srgbClr val="003399"/>
    <a:srgbClr val="00CC00"/>
    <a:srgbClr val="33CC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2" d="100"/>
          <a:sy n="102" d="100"/>
        </p:scale>
        <p:origin x="-1884" y="-270"/>
      </p:cViewPr>
      <p:guideLst>
        <p:guide orient="horz" pos="119"/>
        <p:guide orient="horz" pos="4201"/>
        <p:guide pos="2880"/>
        <p:guide pos="158"/>
        <p:guide pos="5602"/>
        <p:guide pos="3651"/>
        <p:guide pos="385"/>
        <p:guide pos="29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40;&#1056;&#106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5662729658792726"/>
          <c:y val="7.4074074074074084E-2"/>
          <c:w val="0.8003462379702535"/>
          <c:h val="0.69221821230679725"/>
        </c:manualLayout>
      </c:layout>
      <c:barChart>
        <c:barDir val="bar"/>
        <c:grouping val="clustered"/>
        <c:ser>
          <c:idx val="2"/>
          <c:order val="0"/>
          <c:tx>
            <c:strRef>
              <c:f>Лист1!$A$29</c:f>
              <c:strCache>
                <c:ptCount val="1"/>
                <c:pt idx="0">
                  <c:v>Безвозмездные поступления</c:v>
                </c:pt>
              </c:strCache>
            </c:strRef>
          </c:tx>
          <c:dLbls>
            <c:txPr>
              <a:bodyPr/>
              <a:lstStyle/>
              <a:p>
                <a:pPr>
                  <a:defRPr sz="800"/>
                </a:pPr>
                <a:endParaRPr lang="ru-RU"/>
              </a:p>
            </c:txPr>
            <c:showVal val="1"/>
          </c:dLbls>
          <c:cat>
            <c:strRef>
              <c:f>Лист1!$B$26:$D$26</c:f>
              <c:strCache>
                <c:ptCount val="3"/>
                <c:pt idx="0">
                  <c:v>2027 год </c:v>
                </c:pt>
                <c:pt idx="1">
                  <c:v>2026 год</c:v>
                </c:pt>
                <c:pt idx="2">
                  <c:v>2025 год</c:v>
                </c:pt>
              </c:strCache>
            </c:strRef>
          </c:cat>
          <c:val>
            <c:numRef>
              <c:f>Лист1!$B$29:$D$29</c:f>
              <c:numCache>
                <c:formatCode>General</c:formatCode>
                <c:ptCount val="3"/>
                <c:pt idx="0">
                  <c:v>4168.9000000000005</c:v>
                </c:pt>
                <c:pt idx="1">
                  <c:v>11121.6</c:v>
                </c:pt>
                <c:pt idx="2">
                  <c:v>4168.7000000000007</c:v>
                </c:pt>
              </c:numCache>
            </c:numRef>
          </c:val>
        </c:ser>
        <c:ser>
          <c:idx val="1"/>
          <c:order val="1"/>
          <c:tx>
            <c:strRef>
              <c:f>Лист1!$A$28</c:f>
              <c:strCache>
                <c:ptCount val="1"/>
                <c:pt idx="0">
                  <c:v>Неналоговые доходы</c:v>
                </c:pt>
              </c:strCache>
            </c:strRef>
          </c:tx>
          <c:dLbls>
            <c:txPr>
              <a:bodyPr/>
              <a:lstStyle/>
              <a:p>
                <a:pPr>
                  <a:defRPr sz="800"/>
                </a:pPr>
                <a:endParaRPr lang="ru-RU"/>
              </a:p>
            </c:txPr>
            <c:showVal val="1"/>
          </c:dLbls>
          <c:cat>
            <c:strRef>
              <c:f>Лист1!$B$26:$D$26</c:f>
              <c:strCache>
                <c:ptCount val="3"/>
                <c:pt idx="0">
                  <c:v>2027 год </c:v>
                </c:pt>
                <c:pt idx="1">
                  <c:v>2026 год</c:v>
                </c:pt>
                <c:pt idx="2">
                  <c:v>2025 год</c:v>
                </c:pt>
              </c:strCache>
            </c:strRef>
          </c:cat>
          <c:val>
            <c:numRef>
              <c:f>Лист1!$B$28:$D$28</c:f>
              <c:numCache>
                <c:formatCode>General</c:formatCode>
                <c:ptCount val="3"/>
                <c:pt idx="0">
                  <c:v>1196</c:v>
                </c:pt>
                <c:pt idx="1">
                  <c:v>1196</c:v>
                </c:pt>
                <c:pt idx="2">
                  <c:v>1196</c:v>
                </c:pt>
              </c:numCache>
            </c:numRef>
          </c:val>
        </c:ser>
        <c:ser>
          <c:idx val="0"/>
          <c:order val="2"/>
          <c:tx>
            <c:strRef>
              <c:f>Лист1!$A$27</c:f>
              <c:strCache>
                <c:ptCount val="1"/>
                <c:pt idx="0">
                  <c:v>Налоговые доходы</c:v>
                </c:pt>
              </c:strCache>
            </c:strRef>
          </c:tx>
          <c:dLbls>
            <c:txPr>
              <a:bodyPr/>
              <a:lstStyle/>
              <a:p>
                <a:pPr>
                  <a:defRPr sz="800"/>
                </a:pPr>
                <a:endParaRPr lang="ru-RU"/>
              </a:p>
            </c:txPr>
            <c:showVal val="1"/>
          </c:dLbls>
          <c:cat>
            <c:strRef>
              <c:f>Лист1!$B$26:$D$26</c:f>
              <c:strCache>
                <c:ptCount val="3"/>
                <c:pt idx="0">
                  <c:v>2027 год </c:v>
                </c:pt>
                <c:pt idx="1">
                  <c:v>2026 год</c:v>
                </c:pt>
                <c:pt idx="2">
                  <c:v>2025 год</c:v>
                </c:pt>
              </c:strCache>
            </c:strRef>
          </c:cat>
          <c:val>
            <c:numRef>
              <c:f>Лист1!$B$27:$D$27</c:f>
              <c:numCache>
                <c:formatCode>General</c:formatCode>
                <c:ptCount val="3"/>
                <c:pt idx="0">
                  <c:v>2554</c:v>
                </c:pt>
                <c:pt idx="1">
                  <c:v>2643</c:v>
                </c:pt>
                <c:pt idx="2">
                  <c:v>2554</c:v>
                </c:pt>
              </c:numCache>
            </c:numRef>
          </c:val>
        </c:ser>
        <c:axId val="128101760"/>
        <c:axId val="128119936"/>
      </c:barChart>
      <c:catAx>
        <c:axId val="128101760"/>
        <c:scaling>
          <c:orientation val="minMax"/>
        </c:scaling>
        <c:axPos val="l"/>
        <c:tickLblPos val="nextTo"/>
        <c:crossAx val="128119936"/>
        <c:crosses val="autoZero"/>
        <c:auto val="1"/>
        <c:lblAlgn val="ctr"/>
        <c:lblOffset val="100"/>
      </c:catAx>
      <c:valAx>
        <c:axId val="128119936"/>
        <c:scaling>
          <c:orientation val="minMax"/>
        </c:scaling>
        <c:delete val="1"/>
        <c:axPos val="b"/>
        <c:numFmt formatCode="General" sourceLinked="1"/>
        <c:tickLblPos val="none"/>
        <c:crossAx val="128101760"/>
        <c:crosses val="autoZero"/>
        <c:crossBetween val="between"/>
      </c:val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5.3028433945756896E-2"/>
          <c:y val="4.8611111111111112E-2"/>
          <c:w val="0.55833333333333335"/>
          <c:h val="0.93055555555555569"/>
        </c:manualLayout>
      </c:layout>
      <c:pieChart>
        <c:varyColors val="1"/>
        <c:ser>
          <c:idx val="0"/>
          <c:order val="0"/>
          <c:explosion val="25"/>
          <c:dPt>
            <c:idx val="0"/>
            <c:explosion val="15"/>
          </c:dPt>
          <c:dPt>
            <c:idx val="1"/>
            <c:explosion val="12"/>
          </c:dPt>
          <c:dLbls>
            <c:showVal val="1"/>
            <c:showLeaderLines val="1"/>
          </c:dLbls>
          <c:cat>
            <c:strRef>
              <c:f>Лист1!$A$34:$A$36</c:f>
              <c:strCache>
                <c:ptCount val="3"/>
                <c:pt idx="0">
                  <c:v>Налоговые доходы</c:v>
                </c:pt>
                <c:pt idx="1">
                  <c:v>Неналоговые доходы</c:v>
                </c:pt>
                <c:pt idx="2">
                  <c:v>Безвозмездные поступления</c:v>
                </c:pt>
              </c:strCache>
            </c:strRef>
          </c:cat>
          <c:val>
            <c:numRef>
              <c:f>Лист1!$B$34:$B$36</c:f>
              <c:numCache>
                <c:formatCode>0.0%</c:formatCode>
                <c:ptCount val="3"/>
                <c:pt idx="0">
                  <c:v>0.32279672906055318</c:v>
                </c:pt>
                <c:pt idx="1">
                  <c:v>0.15116088017087773</c:v>
                </c:pt>
                <c:pt idx="2">
                  <c:v>0.52604239076856951</c:v>
                </c:pt>
              </c:numCache>
            </c:numRef>
          </c:val>
        </c:ser>
        <c:firstSliceAng val="0"/>
      </c:pie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4.0536745406824143E-2"/>
          <c:y val="3.9351851851851853E-2"/>
          <c:w val="0.5083333333333333"/>
          <c:h val="0.84722222222222221"/>
        </c:manualLayout>
      </c:layout>
      <c:doughnutChart>
        <c:varyColors val="1"/>
        <c:ser>
          <c:idx val="0"/>
          <c:order val="0"/>
          <c:dLbls>
            <c:dLbl>
              <c:idx val="1"/>
              <c:layout>
                <c:manualLayout>
                  <c:x val="5.5888223552894314E-2"/>
                  <c:y val="0.125"/>
                </c:manualLayout>
              </c:layout>
              <c:showVal val="1"/>
            </c:dLbl>
            <c:dLbl>
              <c:idx val="6"/>
              <c:layout>
                <c:manualLayout>
                  <c:x val="-5.3226879574184843E-3"/>
                  <c:y val="-4.1666666666666664E-2"/>
                </c:manualLayout>
              </c:layout>
              <c:showVal val="1"/>
            </c:dLbl>
            <c:dLbl>
              <c:idx val="7"/>
              <c:layout>
                <c:manualLayout>
                  <c:x val="0.12242182302062557"/>
                  <c:y val="-8.7962962962963215E-2"/>
                </c:manualLayout>
              </c:layout>
              <c:showVal val="1"/>
            </c:dLbl>
            <c:dLbl>
              <c:idx val="8"/>
              <c:delete val="1"/>
            </c:dLbl>
            <c:showVal val="1"/>
            <c:showLeaderLines val="1"/>
          </c:dLbls>
          <c:cat>
            <c:strRef>
              <c:f>Лист1!$A$61:$A$69</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КУЛЬТУРА, КИНЕМАТОГРАФИЯ</c:v>
                </c:pt>
                <c:pt idx="6">
                  <c:v>СОЦИАЛЬНАЯ ПОЛИТИКА</c:v>
                </c:pt>
                <c:pt idx="7">
                  <c:v>ФИЗИЧЕСКАЯ КУЛЬТУРА И СПОРТ</c:v>
                </c:pt>
                <c:pt idx="8">
                  <c:v>ОБСЛУЖИВАНИЕ ГОСУДАРСТВЕННОГО И МУНИЦИПАЛЬНОГО ДОЛГА</c:v>
                </c:pt>
              </c:strCache>
            </c:strRef>
          </c:cat>
          <c:val>
            <c:numRef>
              <c:f>Лист1!$B$61:$B$69</c:f>
              <c:numCache>
                <c:formatCode>0.0%</c:formatCode>
                <c:ptCount val="9"/>
                <c:pt idx="0">
                  <c:v>0.47611566817662848</c:v>
                </c:pt>
                <c:pt idx="1">
                  <c:v>2.0583734427708791E-2</c:v>
                </c:pt>
                <c:pt idx="2">
                  <c:v>7.1803137396289671E-2</c:v>
                </c:pt>
                <c:pt idx="3">
                  <c:v>7.8723313142537832E-2</c:v>
                </c:pt>
                <c:pt idx="4">
                  <c:v>0.10561779702915668</c:v>
                </c:pt>
                <c:pt idx="5">
                  <c:v>0.19411850651701806</c:v>
                </c:pt>
                <c:pt idx="6">
                  <c:v>5.3037843310660672E-2</c:v>
                </c:pt>
                <c:pt idx="7">
                  <c:v>0</c:v>
                </c:pt>
                <c:pt idx="8">
                  <c:v>0</c:v>
                </c:pt>
              </c:numCache>
            </c:numRef>
          </c:val>
        </c:ser>
        <c:firstSliceAng val="0"/>
        <c:holeSize val="50"/>
      </c:doughnutChart>
    </c:plotArea>
    <c:legend>
      <c:legendPos val="r"/>
      <c:layout>
        <c:manualLayout>
          <c:xMode val="edge"/>
          <c:yMode val="edge"/>
          <c:x val="0.58812642169728757"/>
          <c:y val="5.7882035578885972E-2"/>
          <c:w val="0.39520691163604654"/>
          <c:h val="0.92127296587926266"/>
        </c:manualLayout>
      </c:layout>
      <c:txPr>
        <a:bodyPr/>
        <a:lstStyle/>
        <a:p>
          <a:pPr>
            <a:defRPr sz="800"/>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doughnutChart>
        <c:varyColors val="1"/>
        <c:ser>
          <c:idx val="0"/>
          <c:order val="0"/>
          <c:dLbls>
            <c:showVal val="1"/>
            <c:showLeaderLines val="1"/>
          </c:dLbls>
          <c:cat>
            <c:strRef>
              <c:f>Лист1!$A$2:$A$5</c:f>
              <c:strCache>
                <c:ptCount val="4"/>
                <c:pt idx="0">
                  <c:v>Муниципальное управление</c:v>
                </c:pt>
                <c:pt idx="1">
                  <c:v>Развитие дорожного хозяйства</c:v>
                </c:pt>
                <c:pt idx="2">
                  <c:v>Развитие жилищно-коммунального хозяйства и благоустройства сельского поселения</c:v>
                </c:pt>
                <c:pt idx="3">
                  <c:v>Развитие культуры, физической культуры и спорта на территории сельского поселения</c:v>
                </c:pt>
              </c:strCache>
            </c:strRef>
          </c:cat>
          <c:val>
            <c:numRef>
              <c:f>Лист1!$B$2:$B$5</c:f>
              <c:numCache>
                <c:formatCode>#,##0.0</c:formatCode>
                <c:ptCount val="4"/>
                <c:pt idx="0">
                  <c:v>4941.9000000000005</c:v>
                </c:pt>
                <c:pt idx="1">
                  <c:v>603.4</c:v>
                </c:pt>
                <c:pt idx="2">
                  <c:v>836.37403000000052</c:v>
                </c:pt>
                <c:pt idx="3">
                  <c:v>1537.2</c:v>
                </c:pt>
              </c:numCache>
            </c:numRef>
          </c:val>
        </c:ser>
        <c:firstSliceAng val="0"/>
        <c:holeSize val="50"/>
      </c:doughnutChart>
    </c:plotArea>
    <c:legend>
      <c:legendPos val="r"/>
      <c:layout>
        <c:manualLayout>
          <c:xMode val="edge"/>
          <c:yMode val="edge"/>
          <c:x val="0.59255686789151207"/>
          <c:y val="1.6599227179935859E-2"/>
          <c:w val="0.39633202099737602"/>
          <c:h val="0.97143117526975797"/>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727F4-885C-470B-8D4B-4397382EC536}" type="datetimeFigureOut">
              <a:rPr lang="ru-RU" smtClean="0"/>
              <a:pPr/>
              <a:t>10.12.2024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168E4-1195-41DF-93DC-0701C26138A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D6168E4-1195-41DF-93DC-0701C26138A9}"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7" name="Заголовок 6"/>
          <p:cNvSpPr>
            <a:spLocks noGrp="1"/>
          </p:cNvSpPr>
          <p:nvPr>
            <p:ph type="title"/>
          </p:nvPr>
        </p:nvSpPr>
        <p:spPr>
          <a:xfrm>
            <a:off x="250825" y="274638"/>
            <a:ext cx="8642350" cy="706090"/>
          </a:xfrm>
        </p:spPr>
        <p:txBody>
          <a:bodyPr>
            <a:normAutofit/>
          </a:bodyPr>
          <a:lstStyle>
            <a:lvl1pPr algn="l">
              <a:defRPr sz="3200" b="1">
                <a:solidFill>
                  <a:schemeClr val="accent1">
                    <a:lumMod val="75000"/>
                  </a:schemeClr>
                </a:solidFill>
              </a:defRPr>
            </a:lvl1pPr>
          </a:lstStyle>
          <a:p>
            <a:r>
              <a:rPr lang="ru-RU" dirty="0" smtClean="0"/>
              <a:t>Образец 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A522F2-E527-4552-921A-E3C148E0CAB9}" type="datetimeFigureOut">
              <a:rPr lang="ru-RU" smtClean="0"/>
              <a:pPr/>
              <a:t>10.12.2024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F901F4-804C-4C2E-8284-555BEC099A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B97365-EBCA-4027-87D5-99FC1D4DF0BB}" type="datetimeFigureOut">
              <a:rPr lang="en-US" smtClean="0"/>
              <a:pPr/>
              <a:t>12/10/2024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12/10/2024</a:t>
            </a:fld>
            <a:endParaRPr lang="en-US">
              <a:solidFill>
                <a:schemeClr val="tx1">
                  <a:shade val="50000"/>
                </a:scheme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arxangelskoe-r20.gosweb.gosuslugi.ru/"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ture background"/>
          <p:cNvPicPr>
            <a:picLocks noChangeAspect="1" noChangeArrowheads="1"/>
          </p:cNvPicPr>
          <p:nvPr/>
        </p:nvPicPr>
        <p:blipFill>
          <a:blip r:embed="rId2" cstate="print"/>
          <a:srcRect/>
          <a:stretch>
            <a:fillRect/>
          </a:stretch>
        </p:blipFill>
        <p:spPr bwMode="auto">
          <a:xfrm>
            <a:off x="250825" y="188913"/>
            <a:ext cx="8642349" cy="6480175"/>
          </a:xfrm>
          <a:prstGeom prst="rect">
            <a:avLst/>
          </a:prstGeom>
          <a:ln>
            <a:noFill/>
          </a:ln>
          <a:effectLst>
            <a:outerShdw blurRad="292100" dist="139700" dir="2700000" algn="tl" rotWithShape="0">
              <a:srgbClr val="333333">
                <a:alpha val="65000"/>
              </a:srgbClr>
            </a:outerShdw>
          </a:effectLst>
        </p:spPr>
      </p:pic>
      <p:sp>
        <p:nvSpPr>
          <p:cNvPr id="20" name="Овал 19"/>
          <p:cNvSpPr/>
          <p:nvPr/>
        </p:nvSpPr>
        <p:spPr>
          <a:xfrm>
            <a:off x="-3960179" y="0"/>
            <a:ext cx="8856984" cy="6858000"/>
          </a:xfrm>
          <a:prstGeom prst="ellipse">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txBox="1">
            <a:spLocks/>
          </p:cNvSpPr>
          <p:nvPr/>
        </p:nvSpPr>
        <p:spPr>
          <a:xfrm>
            <a:off x="611188" y="980728"/>
            <a:ext cx="3501032" cy="1665949"/>
          </a:xfrm>
          <a:prstGeom prst="rect">
            <a:avLst/>
          </a:prstGeom>
        </p:spPr>
        <p:txBody>
          <a:bodyPr vert="horz" anchor="b" anchorCtr="0">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tx2"/>
                </a:solidFill>
                <a:effectLst/>
                <a:uLnTx/>
                <a:uFillTx/>
                <a:latin typeface="+mj-lt"/>
                <a:ea typeface="+mj-ea"/>
                <a:cs typeface="+mj-cs"/>
              </a:rPr>
              <a:t>Бюджет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tx2"/>
                </a:solidFill>
                <a:effectLst/>
                <a:uLnTx/>
                <a:uFillTx/>
                <a:latin typeface="+mj-lt"/>
                <a:ea typeface="+mj-ea"/>
                <a:cs typeface="+mj-cs"/>
              </a:rPr>
              <a:t>для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tx2"/>
                </a:solidFill>
                <a:effectLst/>
                <a:uLnTx/>
                <a:uFillTx/>
                <a:latin typeface="+mj-lt"/>
                <a:ea typeface="+mj-ea"/>
                <a:cs typeface="+mj-cs"/>
              </a:rPr>
              <a:t>граждан</a:t>
            </a:r>
            <a:endParaRPr kumimoji="0" lang="ru-RU" sz="6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Прямоугольник 6"/>
          <p:cNvSpPr/>
          <p:nvPr/>
        </p:nvSpPr>
        <p:spPr>
          <a:xfrm>
            <a:off x="611188" y="2780928"/>
            <a:ext cx="3529087" cy="1569660"/>
          </a:xfrm>
          <a:prstGeom prst="rect">
            <a:avLst/>
          </a:prstGeom>
        </p:spPr>
        <p:txBody>
          <a:bodyPr wrap="square">
            <a:spAutoFit/>
          </a:bodyPr>
          <a:lstStyle/>
          <a:p>
            <a:pPr algn="ctr"/>
            <a:r>
              <a:rPr lang="ru-RU" sz="3200" b="1" dirty="0" smtClean="0">
                <a:solidFill>
                  <a:schemeClr val="tx2">
                    <a:lumMod val="50000"/>
                  </a:schemeClr>
                </a:solidFill>
              </a:rPr>
              <a:t>АРХАНГЕЛЬСКОЕ сельское поселение</a:t>
            </a:r>
            <a:endParaRPr lang="ru-RU" sz="3200" dirty="0">
              <a:solidFill>
                <a:schemeClr val="tx2">
                  <a:lumMod val="50000"/>
                </a:schemeClr>
              </a:solidFill>
            </a:endParaRPr>
          </a:p>
        </p:txBody>
      </p:sp>
      <p:sp>
        <p:nvSpPr>
          <p:cNvPr id="5" name="Подзаголовок 2"/>
          <p:cNvSpPr txBox="1">
            <a:spLocks/>
          </p:cNvSpPr>
          <p:nvPr/>
        </p:nvSpPr>
        <p:spPr>
          <a:xfrm>
            <a:off x="671566" y="5229200"/>
            <a:ext cx="7860874" cy="1164350"/>
          </a:xfrm>
          <a:prstGeom prst="rect">
            <a:avLst/>
          </a:prstGeom>
          <a:solidFill>
            <a:schemeClr val="bg2">
              <a:lumMod val="90000"/>
              <a:alpha val="55000"/>
            </a:schemeClr>
          </a:solidFill>
        </p:spPr>
        <p:txBody>
          <a:bodyPr vert="horz">
            <a:normAutofit fontScale="85000" lnSpcReduction="20000"/>
          </a:bodyPr>
          <a:lstStyle/>
          <a:p>
            <a:pPr marL="4763" marR="0" lvl="0" indent="-4763" algn="l" defTabSz="914400" rtl="0" eaLnBrk="1" fontAlgn="auto" latinLnBrk="0" hangingPunct="1">
              <a:lnSpc>
                <a:spcPct val="100000"/>
              </a:lnSpc>
              <a:spcBef>
                <a:spcPts val="600"/>
              </a:spcBef>
              <a:spcAft>
                <a:spcPts val="0"/>
              </a:spcAft>
              <a:buClr>
                <a:schemeClr val="accent1"/>
              </a:buClr>
              <a:buSzPct val="76000"/>
              <a:tabLst/>
              <a:defRPr/>
            </a:pPr>
            <a:r>
              <a:rPr kumimoji="0" lang="ru-RU" sz="2400" b="1" i="0" u="none" strike="noStrike" kern="1200" cap="none" spc="0" normalizeH="0" baseline="0" noProof="0" dirty="0" smtClean="0">
                <a:ln>
                  <a:noFill/>
                </a:ln>
                <a:solidFill>
                  <a:schemeClr val="bg2">
                    <a:lumMod val="25000"/>
                  </a:schemeClr>
                </a:solidFill>
                <a:effectLst/>
                <a:uLnTx/>
                <a:uFillTx/>
                <a:latin typeface="+mn-lt"/>
                <a:ea typeface="+mn-ea"/>
                <a:cs typeface="+mn-cs"/>
              </a:rPr>
              <a:t>По материалам проекта решения СНД Архангельского сельского поселения «О бюджете Архангельского сельского поселения Хохольского муниципального района на 2025 год и на плановый период 2026 и 2027 годов</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06089"/>
          </a:xfrm>
        </p:spPr>
        <p:txBody>
          <a:bodyPr>
            <a:normAutofit/>
          </a:bodyPr>
          <a:lstStyle/>
          <a:p>
            <a:pPr algn="l"/>
            <a:r>
              <a:rPr lang="ru-RU" sz="3200" b="1" dirty="0">
                <a:solidFill>
                  <a:schemeClr val="accent5">
                    <a:lumMod val="75000"/>
                  </a:schemeClr>
                </a:solidFill>
              </a:rPr>
              <a:t>ИНИЦИАТИВНЫЕ </a:t>
            </a:r>
            <a:r>
              <a:rPr lang="ru-RU" sz="3200" b="1" dirty="0" smtClean="0">
                <a:solidFill>
                  <a:schemeClr val="accent5">
                    <a:lumMod val="75000"/>
                  </a:schemeClr>
                </a:solidFill>
              </a:rPr>
              <a:t>ПРОЕКТЫ</a:t>
            </a:r>
            <a:endParaRPr lang="ru-RU" sz="3200" b="1" dirty="0">
              <a:solidFill>
                <a:schemeClr val="accent5">
                  <a:lumMod val="75000"/>
                </a:schemeClr>
              </a:solidFill>
            </a:endParaRPr>
          </a:p>
        </p:txBody>
      </p:sp>
      <p:sp>
        <p:nvSpPr>
          <p:cNvPr id="35841" name="Rectangle 1"/>
          <p:cNvSpPr>
            <a:spLocks noChangeArrowheads="1"/>
          </p:cNvSpPr>
          <p:nvPr/>
        </p:nvSpPr>
        <p:spPr bwMode="auto">
          <a:xfrm>
            <a:off x="250825" y="1014790"/>
            <a:ext cx="813759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Calibri" charset="-52"/>
                <a:ea typeface="Times New Roman" pitchFamily="18" charset="0"/>
                <a:cs typeface="Times New Roman" pitchFamily="18" charset="0"/>
              </a:rPr>
              <a:t>Инициативные проекты </a:t>
            </a:r>
            <a:r>
              <a:rPr kumimoji="0" lang="ru-RU" sz="11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решение вопросов местного значения совместными усилиями жителей, бизнеса, власти.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Гражданин, желающий принять участие в инициативных проектах, должен обратиться в орган местного самоуправления по месту жительства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2" name="Rectangle 2"/>
          <p:cNvSpPr>
            <a:spLocks noChangeArrowheads="1"/>
          </p:cNvSpPr>
          <p:nvPr/>
        </p:nvSpPr>
        <p:spPr bwMode="auto">
          <a:xfrm>
            <a:off x="250825" y="1991543"/>
            <a:ext cx="864235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1A1A"/>
                </a:solidFill>
                <a:effectLst/>
                <a:ea typeface="Calibri" charset="-52"/>
                <a:cs typeface="Times New Roman" pitchFamily="18" charset="0"/>
              </a:rPr>
              <a:t>ОСНОВНЫЕ ЭТАПЫ РЕАЛИЗАЦИИ ИНИЦИАТИВНЫХ ПРОЕКТОВ</a:t>
            </a:r>
            <a:endParaRPr kumimoji="0" lang="ru-RU" sz="1800" b="1" i="0" u="none" strike="noStrike" cap="none" normalizeH="0" baseline="0" dirty="0" smtClean="0">
              <a:ln>
                <a:noFill/>
              </a:ln>
              <a:solidFill>
                <a:schemeClr val="tx1"/>
              </a:solidFill>
              <a:effectLst/>
              <a:cs typeface="Arial" pitchFamily="34" charset="0"/>
            </a:endParaRPr>
          </a:p>
        </p:txBody>
      </p:sp>
      <p:grpSp>
        <p:nvGrpSpPr>
          <p:cNvPr id="15" name="Группа 14"/>
          <p:cNvGrpSpPr/>
          <p:nvPr/>
        </p:nvGrpSpPr>
        <p:grpSpPr>
          <a:xfrm>
            <a:off x="250825" y="2438980"/>
            <a:ext cx="4321175" cy="1593379"/>
            <a:chOff x="250825" y="2438980"/>
            <a:chExt cx="4321175" cy="1593379"/>
          </a:xfrm>
        </p:grpSpPr>
        <p:sp>
          <p:nvSpPr>
            <p:cNvPr id="35843"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I</a:t>
              </a:r>
              <a:r>
                <a:rPr kumimoji="0" lang="ru-RU" sz="1200" b="1"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.ОРГАНИЗАЦИОННО ПОДГОТОВИТЕЛЬНЫЙ</a:t>
              </a:r>
              <a:endParaRPr kumimoji="0" lang="ru-RU"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250825" y="2708920"/>
              <a:ext cx="432117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1. Информирование жителей о конкурсном отборе инициативных проектов</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2. Формирование инициативных групп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3. </a:t>
              </a:r>
              <a:r>
                <a:rPr lang="ru-RU" sz="1000" dirty="0" smtClean="0">
                  <a:solidFill>
                    <a:srgbClr val="1A1A1A"/>
                  </a:solidFill>
                  <a:latin typeface="Times New Roman" pitchFamily="18" charset="0"/>
                  <a:ea typeface="Times New Roman" pitchFamily="18" charset="0"/>
                  <a:cs typeface="Times New Roman" pitchFamily="18" charset="0"/>
                  <a:sym typeface="Symbol" pitchFamily="18" charset="2"/>
                </a:rPr>
                <a:t>П</a:t>
              </a: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одготовка инициативных проектов и определение источников инициативных платежей</a:t>
              </a:r>
              <a:endParaRPr kumimoji="0" lang="ru-RU" sz="1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sym typeface="Symbol" pitchFamily="18" charset="2"/>
                </a:rPr>
                <a:t>4. Проведение сходов, собраний, конференций граждан или сбор подписных листов для общественного обсуждения проектов, подготовка пакета документов для участия инициативных проектов в конкурсном отборе</a:t>
              </a:r>
              <a:endParaRPr kumimoji="0" lang="ru-RU" sz="1000" b="0" i="0" u="none" strike="noStrike" cap="none" normalizeH="0" baseline="0" dirty="0" smtClean="0">
                <a:ln>
                  <a:noFill/>
                </a:ln>
                <a:solidFill>
                  <a:srgbClr val="1A1A1A"/>
                </a:solidFill>
                <a:effectLst/>
                <a:latin typeface="Times New Roman" pitchFamily="18" charset="0"/>
                <a:ea typeface="Times New Roman" pitchFamily="18" charset="0"/>
                <a:cs typeface="Times New Roman" pitchFamily="18" charset="0"/>
                <a:sym typeface="Symbol" pitchFamily="18" charset="2"/>
              </a:endParaRPr>
            </a:p>
          </p:txBody>
        </p:sp>
      </p:grpSp>
      <p:grpSp>
        <p:nvGrpSpPr>
          <p:cNvPr id="16" name="Группа 15"/>
          <p:cNvGrpSpPr/>
          <p:nvPr/>
        </p:nvGrpSpPr>
        <p:grpSpPr>
          <a:xfrm>
            <a:off x="250825" y="4005064"/>
            <a:ext cx="4321175" cy="842030"/>
            <a:chOff x="250825" y="2438980"/>
            <a:chExt cx="4321175" cy="842030"/>
          </a:xfrm>
        </p:grpSpPr>
        <p:sp>
          <p:nvSpPr>
            <p:cNvPr id="17"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II</a:t>
              </a:r>
              <a:r>
                <a:rPr lang="ru-RU" sz="1200" b="1" dirty="0" smtClean="0"/>
                <a:t> МУНИЦИПАЛЬНЫЙ ОТБОР ПРОЕКТОВ</a:t>
              </a:r>
              <a:endParaRPr lang="ru-RU" sz="1200" b="1" dirty="0"/>
            </a:p>
          </p:txBody>
        </p:sp>
        <p:sp>
          <p:nvSpPr>
            <p:cNvPr id="18" name="Rectangle 6"/>
            <p:cNvSpPr>
              <a:spLocks noChangeArrowheads="1"/>
            </p:cNvSpPr>
            <p:nvPr/>
          </p:nvSpPr>
          <p:spPr bwMode="auto">
            <a:xfrm>
              <a:off x="250825" y="2727012"/>
              <a:ext cx="432117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1. Инициаторы проектов направляют в Администрации заявки для участия проектов в конкурсном отборе</a:t>
              </a:r>
            </a:p>
            <a:p>
              <a:r>
                <a:rPr lang="ru-RU" sz="1000" dirty="0" smtClean="0"/>
                <a:t>2.Проводится муниципальный отбор проектов</a:t>
              </a:r>
              <a:endParaRPr lang="ru-RU" sz="1000" dirty="0"/>
            </a:p>
          </p:txBody>
        </p:sp>
      </p:grpSp>
      <p:grpSp>
        <p:nvGrpSpPr>
          <p:cNvPr id="19" name="Группа 18"/>
          <p:cNvGrpSpPr/>
          <p:nvPr/>
        </p:nvGrpSpPr>
        <p:grpSpPr>
          <a:xfrm>
            <a:off x="250825" y="4941168"/>
            <a:ext cx="4321175" cy="720080"/>
            <a:chOff x="250825" y="2438980"/>
            <a:chExt cx="4321175" cy="688142"/>
          </a:xfrm>
        </p:grpSpPr>
        <p:sp>
          <p:nvSpPr>
            <p:cNvPr id="20"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t>III</a:t>
              </a:r>
              <a:r>
                <a:rPr lang="ru-RU" sz="1200" b="1" dirty="0" smtClean="0"/>
                <a:t>. РЕГИОНАЛЬНЫЙ ОТБОР ПРОЕКТОВ</a:t>
              </a:r>
              <a:endParaRPr kumimoji="0" lang="ru-RU"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6"/>
            <p:cNvSpPr>
              <a:spLocks noChangeArrowheads="1"/>
            </p:cNvSpPr>
            <p:nvPr/>
          </p:nvSpPr>
          <p:spPr bwMode="auto">
            <a:xfrm>
              <a:off x="250825" y="2727012"/>
              <a:ext cx="432117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Муниципальные образования предоставляют в министерство пакеты документов для участия проектов в конкурсном отборе</a:t>
              </a:r>
              <a:endParaRPr lang="ru-RU" sz="1000" dirty="0"/>
            </a:p>
          </p:txBody>
        </p:sp>
      </p:grpSp>
      <p:grpSp>
        <p:nvGrpSpPr>
          <p:cNvPr id="22" name="Группа 21"/>
          <p:cNvGrpSpPr/>
          <p:nvPr/>
        </p:nvGrpSpPr>
        <p:grpSpPr>
          <a:xfrm>
            <a:off x="4643438" y="2643182"/>
            <a:ext cx="4392613" cy="1003146"/>
            <a:chOff x="250825" y="2438980"/>
            <a:chExt cx="4321175" cy="842030"/>
          </a:xfrm>
        </p:grpSpPr>
        <p:sp>
          <p:nvSpPr>
            <p:cNvPr id="23"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IV</a:t>
              </a:r>
              <a:r>
                <a:rPr lang="ru-RU" sz="1200" b="1" dirty="0" smtClean="0"/>
                <a:t> ЗАКЛЮЧЕНИЕ СОГЛАШЕНИЙ </a:t>
              </a:r>
              <a:endParaRPr lang="ru-RU" sz="1200" b="1" dirty="0"/>
            </a:p>
          </p:txBody>
        </p:sp>
        <p:sp>
          <p:nvSpPr>
            <p:cNvPr id="24" name="Rectangle 6"/>
            <p:cNvSpPr>
              <a:spLocks noChangeArrowheads="1"/>
            </p:cNvSpPr>
            <p:nvPr/>
          </p:nvSpPr>
          <p:spPr bwMode="auto">
            <a:xfrm>
              <a:off x="250825" y="2573124"/>
              <a:ext cx="432117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Муниципальные образования направляют в министерство пакеты документов для предоставления субсидий.</a:t>
              </a:r>
            </a:p>
            <a:p>
              <a:r>
                <a:rPr lang="ru-RU" sz="1000" dirty="0" smtClean="0"/>
                <a:t>Заключение Соглашения между муниципальными образованиями и  министерством о предоставлении субсидии.</a:t>
              </a:r>
              <a:endParaRPr lang="ru-RU" sz="1000" dirty="0"/>
            </a:p>
          </p:txBody>
        </p:sp>
      </p:grpSp>
      <p:grpSp>
        <p:nvGrpSpPr>
          <p:cNvPr id="25" name="Группа 24"/>
          <p:cNvGrpSpPr/>
          <p:nvPr/>
        </p:nvGrpSpPr>
        <p:grpSpPr>
          <a:xfrm>
            <a:off x="4643438" y="3714752"/>
            <a:ext cx="4321175" cy="1841524"/>
            <a:chOff x="250825" y="2408777"/>
            <a:chExt cx="4321175" cy="782971"/>
          </a:xfrm>
        </p:grpSpPr>
        <p:sp>
          <p:nvSpPr>
            <p:cNvPr id="26" name="Rectangle 3"/>
            <p:cNvSpPr>
              <a:spLocks noChangeArrowheads="1"/>
            </p:cNvSpPr>
            <p:nvPr/>
          </p:nvSpPr>
          <p:spPr bwMode="auto">
            <a:xfrm>
              <a:off x="250825" y="2408777"/>
              <a:ext cx="4177159" cy="3374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V</a:t>
              </a:r>
              <a:r>
                <a:rPr lang="ru-RU" sz="1200" b="1" dirty="0" smtClean="0"/>
                <a:t>. РЕАЛИЗАЦИЯ И МОНИТОРИНГ ПРОЕКТОВ, ПРЕДОСТАВЛЕНИЕ СУБСИДИЙ</a:t>
              </a:r>
              <a:endParaRPr lang="ru-RU" sz="1200" b="1" dirty="0"/>
            </a:p>
          </p:txBody>
        </p:sp>
        <p:sp>
          <p:nvSpPr>
            <p:cNvPr id="27" name="Rectangle 6"/>
            <p:cNvSpPr>
              <a:spLocks noChangeArrowheads="1"/>
            </p:cNvSpPr>
            <p:nvPr/>
          </p:nvSpPr>
          <p:spPr bwMode="auto">
            <a:xfrm>
              <a:off x="250825" y="2681088"/>
              <a:ext cx="4321175" cy="510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1. Реализация проектов муниципалитетами образованиями, осуществление контроля инициаторами проектов за ходом реализации проектов.</a:t>
              </a:r>
            </a:p>
            <a:p>
              <a:r>
                <a:rPr lang="ru-RU" sz="1000" dirty="0" smtClean="0"/>
                <a:t>2. Завершение реализации проектов</a:t>
              </a:r>
            </a:p>
            <a:p>
              <a:r>
                <a:rPr lang="ru-RU" sz="1000" dirty="0" smtClean="0"/>
                <a:t>3. Предоставление в министерство отчетов реализации инициативных проектов</a:t>
              </a:r>
              <a:endParaRPr lang="ru-RU" sz="10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06089"/>
          </a:xfrm>
        </p:spPr>
        <p:txBody>
          <a:bodyPr>
            <a:normAutofit/>
          </a:bodyPr>
          <a:lstStyle/>
          <a:p>
            <a:pPr algn="l"/>
            <a:r>
              <a:rPr lang="ru-RU" sz="3200" b="1" dirty="0">
                <a:solidFill>
                  <a:schemeClr val="accent5">
                    <a:lumMod val="75000"/>
                  </a:schemeClr>
                </a:solidFill>
              </a:rPr>
              <a:t>НАРОДНЫЕ ИНИЦИАТИВЫ</a:t>
            </a:r>
          </a:p>
        </p:txBody>
      </p:sp>
      <p:sp>
        <p:nvSpPr>
          <p:cNvPr id="36865" name="Rectangle 1"/>
          <p:cNvSpPr>
            <a:spLocks noChangeArrowheads="1"/>
          </p:cNvSpPr>
          <p:nvPr/>
        </p:nvSpPr>
        <p:spPr bwMode="auto">
          <a:xfrm>
            <a:off x="250825" y="1073061"/>
            <a:ext cx="864235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1">
                    <a:lumMod val="75000"/>
                  </a:schemeClr>
                </a:solidFill>
                <a:effectLst/>
                <a:latin typeface="Calibri" charset="-52"/>
                <a:ea typeface="Times New Roman" pitchFamily="18" charset="0"/>
                <a:cs typeface="Times New Roman" pitchFamily="18" charset="0"/>
              </a:rPr>
              <a:t>Народные инициативы </a:t>
            </a: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это программа, реализуемая в муниципальных образованиях Хохольского района и субсидируемая из регионального бюджета. Она предполагает финансовую поддержку идей и решения проблем, обозначенных населением.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Это может быть строительство детской площадки, ремонт дороги, благоустройство двора, установка уличных тренажеров и другие мероприятия.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Для представления и защиты проекта в своем муниципальном образовании гражданам необходимо обратиться в администрацию МО. </a:t>
            </a:r>
            <a:r>
              <a:rPr lang="ru-RU" sz="1200" dirty="0" smtClean="0">
                <a:solidFill>
                  <a:srgbClr val="1A1A1A"/>
                </a:solidFill>
                <a:latin typeface="Calibri" charset="-52"/>
                <a:ea typeface="Times New Roman" pitchFamily="18" charset="0"/>
                <a:cs typeface="Times New Roman" pitchFamily="18" charset="0"/>
              </a:rPr>
              <a:t>Н</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а территории Архангельского сельского поселения действуют 2 </a:t>
            </a:r>
            <a:r>
              <a:rPr kumimoji="0" lang="ru-RU" sz="1200" b="0" i="0" u="none" strike="noStrike" cap="none" normalizeH="0" baseline="0" dirty="0" err="1" smtClean="0">
                <a:ln>
                  <a:noFill/>
                </a:ln>
                <a:solidFill>
                  <a:srgbClr val="1A1A1A"/>
                </a:solidFill>
                <a:effectLst/>
                <a:latin typeface="Calibri" charset="-52"/>
                <a:ea typeface="Times New Roman" pitchFamily="18" charset="0"/>
                <a:cs typeface="Times New Roman" pitchFamily="18" charset="0"/>
              </a:rPr>
              <a:t>ТОСа</a:t>
            </a:r>
            <a:r>
              <a:rPr kumimoji="0" lang="ru-RU" sz="1200" b="0" i="0" u="none" strike="noStrike" cap="none" normalizeH="0" dirty="0" smtClean="0">
                <a:ln>
                  <a:noFill/>
                </a:ln>
                <a:solidFill>
                  <a:srgbClr val="1A1A1A"/>
                </a:solidFill>
                <a:effectLst/>
                <a:latin typeface="Calibri" charset="-52"/>
                <a:ea typeface="Times New Roman" pitchFamily="18" charset="0"/>
                <a:cs typeface="Times New Roman" pitchFamily="18" charset="0"/>
              </a:rPr>
              <a:t> – ТОС «Архангельское», ТОС «Черноземье».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 name="TextBox 107"/>
          <p:cNvSpPr txBox="1"/>
          <p:nvPr/>
        </p:nvSpPr>
        <p:spPr>
          <a:xfrm>
            <a:off x="468313" y="3068960"/>
            <a:ext cx="1799431" cy="261610"/>
          </a:xfrm>
          <a:prstGeom prst="rect">
            <a:avLst/>
          </a:prstGeom>
          <a:noFill/>
        </p:spPr>
        <p:txBody>
          <a:bodyPr wrap="square" rtlCol="0">
            <a:spAutoFit/>
          </a:bodyPr>
          <a:lstStyle/>
          <a:p>
            <a:endParaRPr lang="ru-RU" sz="1100" dirty="0"/>
          </a:p>
        </p:txBody>
      </p:sp>
      <p:pic>
        <p:nvPicPr>
          <p:cNvPr id="8194" name="Picture 2" descr="C:\Users\DikCBP\Desktop\tos-2.jpg"/>
          <p:cNvPicPr>
            <a:picLocks noChangeAspect="1" noChangeArrowheads="1"/>
          </p:cNvPicPr>
          <p:nvPr/>
        </p:nvPicPr>
        <p:blipFill>
          <a:blip r:embed="rId2" cstate="print"/>
          <a:srcRect/>
          <a:stretch>
            <a:fillRect/>
          </a:stretch>
        </p:blipFill>
        <p:spPr bwMode="auto">
          <a:xfrm>
            <a:off x="1785918" y="2500306"/>
            <a:ext cx="5343243" cy="36668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250825" y="2492896"/>
            <a:ext cx="864235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250825" y="332656"/>
            <a:ext cx="8642350" cy="648072"/>
          </a:xfrm>
        </p:spPr>
        <p:txBody>
          <a:bodyPr>
            <a:normAutofit/>
          </a:bodyPr>
          <a:lstStyle/>
          <a:p>
            <a:pPr algn="l"/>
            <a:r>
              <a:rPr lang="ru-RU" sz="3200" b="1" dirty="0" smtClean="0">
                <a:solidFill>
                  <a:schemeClr val="accent5">
                    <a:lumMod val="75000"/>
                  </a:schemeClr>
                </a:solidFill>
              </a:rPr>
              <a:t>ДОХОДЫ</a:t>
            </a:r>
            <a:endParaRPr lang="ru-RU" sz="3200" b="1" dirty="0">
              <a:solidFill>
                <a:schemeClr val="accent5">
                  <a:lumMod val="75000"/>
                </a:schemeClr>
              </a:solidFill>
            </a:endParaRPr>
          </a:p>
        </p:txBody>
      </p:sp>
      <p:sp>
        <p:nvSpPr>
          <p:cNvPr id="37889" name="Rectangle 1"/>
          <p:cNvSpPr>
            <a:spLocks noChangeArrowheads="1"/>
          </p:cNvSpPr>
          <p:nvPr/>
        </p:nvSpPr>
        <p:spPr bwMode="auto">
          <a:xfrm>
            <a:off x="683568" y="3429000"/>
            <a:ext cx="310261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charset="-52"/>
                <a:cs typeface="Times New Roman" pitchFamily="18" charset="0"/>
              </a:rPr>
              <a:t>СТРУКТУРА ДОХОДОВ    -    2025 год</a:t>
            </a:r>
            <a:endParaRPr kumimoji="0" lang="ru-RU" sz="1800" b="1" i="0" u="none" strike="noStrike" cap="none" normalizeH="0" baseline="0" dirty="0" smtClean="0">
              <a:ln>
                <a:noFill/>
              </a:ln>
              <a:solidFill>
                <a:schemeClr val="tx1"/>
              </a:solidFill>
              <a:effectLst/>
              <a:cs typeface="Arial" pitchFamily="34" charset="0"/>
            </a:endParaRPr>
          </a:p>
        </p:txBody>
      </p:sp>
      <p:sp>
        <p:nvSpPr>
          <p:cNvPr id="37890" name="Rectangle 2"/>
          <p:cNvSpPr>
            <a:spLocks noChangeArrowheads="1"/>
          </p:cNvSpPr>
          <p:nvPr/>
        </p:nvSpPr>
        <p:spPr bwMode="auto">
          <a:xfrm>
            <a:off x="250826" y="1042283"/>
            <a:ext cx="864235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2">
                    <a:lumMod val="25000"/>
                  </a:schemeClr>
                </a:solidFill>
                <a:effectLst/>
                <a:latin typeface="Calibri" charset="-52"/>
                <a:ea typeface="Times New Roman" pitchFamily="18" charset="0"/>
                <a:cs typeface="Times New Roman" pitchFamily="18" charset="0"/>
              </a:rPr>
              <a:t>ДОХОДЫ</a:t>
            </a: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 </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это денежные средства,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 субъектов РФ и муниципальных образований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4" name="Группа 13"/>
          <p:cNvGrpSpPr/>
          <p:nvPr/>
        </p:nvGrpSpPr>
        <p:grpSpPr>
          <a:xfrm>
            <a:off x="755576" y="2276872"/>
            <a:ext cx="7632848" cy="432048"/>
            <a:chOff x="611560" y="2276872"/>
            <a:chExt cx="7632848" cy="432048"/>
          </a:xfrm>
        </p:grpSpPr>
        <p:sp>
          <p:nvSpPr>
            <p:cNvPr id="7" name="Восьмиугольник 6"/>
            <p:cNvSpPr/>
            <p:nvPr/>
          </p:nvSpPr>
          <p:spPr>
            <a:xfrm>
              <a:off x="6115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Восьмиугольник 7"/>
            <p:cNvSpPr/>
            <p:nvPr/>
          </p:nvSpPr>
          <p:spPr>
            <a:xfrm>
              <a:off x="24117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Восьмиугольник 8"/>
            <p:cNvSpPr/>
            <p:nvPr/>
          </p:nvSpPr>
          <p:spPr>
            <a:xfrm>
              <a:off x="42119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Восьмиугольник 9"/>
            <p:cNvSpPr/>
            <p:nvPr/>
          </p:nvSpPr>
          <p:spPr>
            <a:xfrm>
              <a:off x="60121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Восьмиугольник 10"/>
            <p:cNvSpPr/>
            <p:nvPr/>
          </p:nvSpPr>
          <p:spPr>
            <a:xfrm>
              <a:off x="78123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TextBox 14"/>
          <p:cNvSpPr txBox="1"/>
          <p:nvPr/>
        </p:nvSpPr>
        <p:spPr>
          <a:xfrm>
            <a:off x="539552" y="1772816"/>
            <a:ext cx="936104" cy="507831"/>
          </a:xfrm>
          <a:prstGeom prst="rect">
            <a:avLst/>
          </a:prstGeom>
          <a:noFill/>
        </p:spPr>
        <p:txBody>
          <a:bodyPr wrap="square" rtlCol="0">
            <a:spAutoFit/>
          </a:bodyPr>
          <a:lstStyle/>
          <a:p>
            <a:pPr algn="ctr"/>
            <a:r>
              <a:rPr lang="ru-RU" sz="1600" b="1" dirty="0" smtClean="0"/>
              <a:t>2023 год</a:t>
            </a:r>
          </a:p>
          <a:p>
            <a:pPr algn="ctr"/>
            <a:r>
              <a:rPr lang="ru-RU" sz="1100" dirty="0" smtClean="0"/>
              <a:t>(факт)</a:t>
            </a:r>
            <a:endParaRPr lang="ru-RU" sz="1100" dirty="0"/>
          </a:p>
        </p:txBody>
      </p:sp>
      <p:sp>
        <p:nvSpPr>
          <p:cNvPr id="20" name="TextBox 19"/>
          <p:cNvSpPr txBox="1"/>
          <p:nvPr/>
        </p:nvSpPr>
        <p:spPr>
          <a:xfrm>
            <a:off x="2267744" y="1772816"/>
            <a:ext cx="936104" cy="507831"/>
          </a:xfrm>
          <a:prstGeom prst="rect">
            <a:avLst/>
          </a:prstGeom>
          <a:noFill/>
        </p:spPr>
        <p:txBody>
          <a:bodyPr wrap="square" rtlCol="0">
            <a:spAutoFit/>
          </a:bodyPr>
          <a:lstStyle/>
          <a:p>
            <a:pPr algn="ctr"/>
            <a:r>
              <a:rPr lang="ru-RU" sz="1600" b="1" dirty="0" smtClean="0"/>
              <a:t>2024 год</a:t>
            </a:r>
          </a:p>
          <a:p>
            <a:pPr algn="ctr"/>
            <a:r>
              <a:rPr lang="ru-RU" sz="1100" dirty="0" smtClean="0"/>
              <a:t>(оценка)</a:t>
            </a:r>
            <a:endParaRPr lang="ru-RU" sz="1100" dirty="0"/>
          </a:p>
        </p:txBody>
      </p:sp>
      <p:sp>
        <p:nvSpPr>
          <p:cNvPr id="21" name="TextBox 20"/>
          <p:cNvSpPr txBox="1"/>
          <p:nvPr/>
        </p:nvSpPr>
        <p:spPr>
          <a:xfrm>
            <a:off x="4103948" y="1772816"/>
            <a:ext cx="936104" cy="507831"/>
          </a:xfrm>
          <a:prstGeom prst="rect">
            <a:avLst/>
          </a:prstGeom>
          <a:noFill/>
        </p:spPr>
        <p:txBody>
          <a:bodyPr wrap="square" rtlCol="0">
            <a:spAutoFit/>
          </a:bodyPr>
          <a:lstStyle/>
          <a:p>
            <a:pPr algn="ctr"/>
            <a:r>
              <a:rPr lang="ru-RU" sz="1600" b="1" dirty="0" smtClean="0"/>
              <a:t>2025 год</a:t>
            </a:r>
          </a:p>
          <a:p>
            <a:pPr algn="ctr"/>
            <a:r>
              <a:rPr lang="ru-RU" sz="1100" dirty="0" smtClean="0"/>
              <a:t>(прогноз)</a:t>
            </a:r>
            <a:endParaRPr lang="ru-RU" sz="1100" dirty="0"/>
          </a:p>
        </p:txBody>
      </p:sp>
      <p:sp>
        <p:nvSpPr>
          <p:cNvPr id="22" name="TextBox 21"/>
          <p:cNvSpPr txBox="1"/>
          <p:nvPr/>
        </p:nvSpPr>
        <p:spPr>
          <a:xfrm>
            <a:off x="5940152" y="1772816"/>
            <a:ext cx="936104" cy="507831"/>
          </a:xfrm>
          <a:prstGeom prst="rect">
            <a:avLst/>
          </a:prstGeom>
          <a:noFill/>
        </p:spPr>
        <p:txBody>
          <a:bodyPr wrap="square" rtlCol="0">
            <a:spAutoFit/>
          </a:bodyPr>
          <a:lstStyle/>
          <a:p>
            <a:pPr algn="ctr"/>
            <a:r>
              <a:rPr lang="ru-RU" sz="1600" b="1" dirty="0" smtClean="0"/>
              <a:t>2026 год</a:t>
            </a:r>
          </a:p>
          <a:p>
            <a:pPr algn="ctr"/>
            <a:r>
              <a:rPr lang="ru-RU" sz="1100" dirty="0" smtClean="0"/>
              <a:t>(прогноз)</a:t>
            </a:r>
            <a:endParaRPr lang="ru-RU" sz="1100" dirty="0"/>
          </a:p>
        </p:txBody>
      </p:sp>
      <p:sp>
        <p:nvSpPr>
          <p:cNvPr id="23" name="TextBox 22"/>
          <p:cNvSpPr txBox="1"/>
          <p:nvPr/>
        </p:nvSpPr>
        <p:spPr>
          <a:xfrm>
            <a:off x="7668344" y="1772816"/>
            <a:ext cx="936104" cy="507831"/>
          </a:xfrm>
          <a:prstGeom prst="rect">
            <a:avLst/>
          </a:prstGeom>
          <a:noFill/>
        </p:spPr>
        <p:txBody>
          <a:bodyPr wrap="square" rtlCol="0">
            <a:spAutoFit/>
          </a:bodyPr>
          <a:lstStyle/>
          <a:p>
            <a:pPr algn="ctr"/>
            <a:r>
              <a:rPr lang="ru-RU" sz="1600" b="1" dirty="0" smtClean="0"/>
              <a:t>2027 год</a:t>
            </a:r>
          </a:p>
          <a:p>
            <a:pPr algn="ctr"/>
            <a:r>
              <a:rPr lang="ru-RU" sz="1100" dirty="0" smtClean="0"/>
              <a:t>(прогноз)</a:t>
            </a:r>
            <a:endParaRPr lang="ru-RU" sz="1100" dirty="0"/>
          </a:p>
        </p:txBody>
      </p:sp>
      <p:sp>
        <p:nvSpPr>
          <p:cNvPr id="31" name="TextBox 30"/>
          <p:cNvSpPr txBox="1"/>
          <p:nvPr/>
        </p:nvSpPr>
        <p:spPr>
          <a:xfrm>
            <a:off x="468313" y="2714620"/>
            <a:ext cx="936104" cy="538609"/>
          </a:xfrm>
          <a:prstGeom prst="rect">
            <a:avLst/>
          </a:prstGeom>
          <a:noFill/>
        </p:spPr>
        <p:txBody>
          <a:bodyPr wrap="square" rtlCol="0">
            <a:spAutoFit/>
          </a:bodyPr>
          <a:lstStyle/>
          <a:p>
            <a:pPr algn="ctr"/>
            <a:r>
              <a:rPr lang="en-US" sz="1600" b="1" dirty="0" smtClean="0"/>
              <a:t>9785</a:t>
            </a:r>
            <a:r>
              <a:rPr lang="ru-RU" sz="1600" b="1" dirty="0" smtClean="0"/>
              <a:t>,</a:t>
            </a:r>
            <a:r>
              <a:rPr lang="en-US" sz="1600" b="1" dirty="0" smtClean="0"/>
              <a:t>7</a:t>
            </a:r>
            <a:r>
              <a:rPr lang="en-US" dirty="0" smtClean="0"/>
              <a:t> </a:t>
            </a:r>
            <a:r>
              <a:rPr lang="ru-RU" sz="1100" dirty="0" smtClean="0"/>
              <a:t>тыс.руб.</a:t>
            </a:r>
            <a:endParaRPr lang="ru-RU" sz="1100" dirty="0"/>
          </a:p>
        </p:txBody>
      </p:sp>
      <p:sp>
        <p:nvSpPr>
          <p:cNvPr id="32" name="TextBox 31"/>
          <p:cNvSpPr txBox="1"/>
          <p:nvPr/>
        </p:nvSpPr>
        <p:spPr>
          <a:xfrm>
            <a:off x="2339752" y="2708920"/>
            <a:ext cx="936104" cy="507831"/>
          </a:xfrm>
          <a:prstGeom prst="rect">
            <a:avLst/>
          </a:prstGeom>
          <a:noFill/>
        </p:spPr>
        <p:txBody>
          <a:bodyPr wrap="square" rtlCol="0">
            <a:spAutoFit/>
          </a:bodyPr>
          <a:lstStyle/>
          <a:p>
            <a:pPr algn="ctr"/>
            <a:r>
              <a:rPr lang="ru-RU" sz="1600" b="1" dirty="0" smtClean="0"/>
              <a:t>18 434,0</a:t>
            </a:r>
          </a:p>
          <a:p>
            <a:pPr algn="ctr"/>
            <a:r>
              <a:rPr lang="ru-RU" sz="1100" dirty="0" smtClean="0"/>
              <a:t>тыс.руб.</a:t>
            </a:r>
            <a:endParaRPr lang="ru-RU" sz="1100" dirty="0"/>
          </a:p>
        </p:txBody>
      </p:sp>
      <p:sp>
        <p:nvSpPr>
          <p:cNvPr id="33" name="TextBox 32"/>
          <p:cNvSpPr txBox="1"/>
          <p:nvPr/>
        </p:nvSpPr>
        <p:spPr>
          <a:xfrm>
            <a:off x="4175956" y="2708920"/>
            <a:ext cx="936104" cy="507831"/>
          </a:xfrm>
          <a:prstGeom prst="rect">
            <a:avLst/>
          </a:prstGeom>
          <a:noFill/>
        </p:spPr>
        <p:txBody>
          <a:bodyPr wrap="square" rtlCol="0">
            <a:spAutoFit/>
          </a:bodyPr>
          <a:lstStyle/>
          <a:p>
            <a:pPr algn="ctr"/>
            <a:r>
              <a:rPr lang="ru-RU" sz="1600" b="1" dirty="0" smtClean="0"/>
              <a:t>7918,9</a:t>
            </a:r>
          </a:p>
          <a:p>
            <a:pPr algn="ctr"/>
            <a:r>
              <a:rPr lang="ru-RU" sz="1100" dirty="0" smtClean="0"/>
              <a:t>тыс.руб.</a:t>
            </a:r>
            <a:endParaRPr lang="ru-RU" sz="1100" dirty="0"/>
          </a:p>
        </p:txBody>
      </p:sp>
      <p:sp>
        <p:nvSpPr>
          <p:cNvPr id="34" name="TextBox 33"/>
          <p:cNvSpPr txBox="1"/>
          <p:nvPr/>
        </p:nvSpPr>
        <p:spPr>
          <a:xfrm>
            <a:off x="6012160" y="2708920"/>
            <a:ext cx="936104" cy="507831"/>
          </a:xfrm>
          <a:prstGeom prst="rect">
            <a:avLst/>
          </a:prstGeom>
          <a:noFill/>
        </p:spPr>
        <p:txBody>
          <a:bodyPr wrap="square" rtlCol="0">
            <a:spAutoFit/>
          </a:bodyPr>
          <a:lstStyle/>
          <a:p>
            <a:pPr algn="ctr"/>
            <a:r>
              <a:rPr lang="ru-RU" sz="1600" b="1" dirty="0" smtClean="0"/>
              <a:t>14 960,6</a:t>
            </a:r>
          </a:p>
          <a:p>
            <a:pPr algn="ctr"/>
            <a:r>
              <a:rPr lang="ru-RU" sz="1100" dirty="0" smtClean="0"/>
              <a:t>тыс.руб.</a:t>
            </a:r>
            <a:endParaRPr lang="ru-RU" sz="1100" dirty="0"/>
          </a:p>
        </p:txBody>
      </p:sp>
      <p:sp>
        <p:nvSpPr>
          <p:cNvPr id="35" name="TextBox 34"/>
          <p:cNvSpPr txBox="1"/>
          <p:nvPr/>
        </p:nvSpPr>
        <p:spPr>
          <a:xfrm>
            <a:off x="7740352" y="2708920"/>
            <a:ext cx="936104" cy="507831"/>
          </a:xfrm>
          <a:prstGeom prst="rect">
            <a:avLst/>
          </a:prstGeom>
          <a:noFill/>
        </p:spPr>
        <p:txBody>
          <a:bodyPr wrap="square" rtlCol="0">
            <a:spAutoFit/>
          </a:bodyPr>
          <a:lstStyle/>
          <a:p>
            <a:pPr algn="ctr"/>
            <a:r>
              <a:rPr lang="ru-RU" sz="1600" b="1" dirty="0" smtClean="0"/>
              <a:t>5244,4</a:t>
            </a:r>
          </a:p>
          <a:p>
            <a:pPr algn="ctr"/>
            <a:r>
              <a:rPr lang="ru-RU" sz="1100" dirty="0" smtClean="0"/>
              <a:t>тыс.руб.</a:t>
            </a:r>
            <a:endParaRPr lang="ru-RU" sz="1100" dirty="0"/>
          </a:p>
        </p:txBody>
      </p:sp>
      <p:graphicFrame>
        <p:nvGraphicFramePr>
          <p:cNvPr id="41" name="Диаграмма 40"/>
          <p:cNvGraphicFramePr/>
          <p:nvPr/>
        </p:nvGraphicFramePr>
        <p:xfrm>
          <a:off x="5000627" y="3500438"/>
          <a:ext cx="3892547" cy="3168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Диаграмма 23"/>
          <p:cNvGraphicFramePr/>
          <p:nvPr/>
        </p:nvGraphicFramePr>
        <p:xfrm>
          <a:off x="250825" y="392588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582593"/>
          </a:xfrm>
        </p:spPr>
        <p:txBody>
          <a:bodyPr>
            <a:normAutofit/>
          </a:bodyPr>
          <a:lstStyle/>
          <a:p>
            <a:pPr algn="l"/>
            <a:r>
              <a:rPr lang="ru-RU" sz="3200" b="1" dirty="0" smtClean="0">
                <a:solidFill>
                  <a:schemeClr val="accent5">
                    <a:lumMod val="75000"/>
                  </a:schemeClr>
                </a:solidFill>
              </a:rPr>
              <a:t>ДОХОДЫ</a:t>
            </a:r>
            <a:endParaRPr lang="ru-RU" sz="3200" dirty="0"/>
          </a:p>
        </p:txBody>
      </p:sp>
      <p:graphicFrame>
        <p:nvGraphicFramePr>
          <p:cNvPr id="8" name="Таблица 7"/>
          <p:cNvGraphicFramePr>
            <a:graphicFrameLocks noGrp="1"/>
          </p:cNvGraphicFramePr>
          <p:nvPr/>
        </p:nvGraphicFramePr>
        <p:xfrm>
          <a:off x="468312" y="1142984"/>
          <a:ext cx="4103687" cy="5030179"/>
        </p:xfrm>
        <a:graphic>
          <a:graphicData uri="http://schemas.openxmlformats.org/drawingml/2006/table">
            <a:tbl>
              <a:tblPr/>
              <a:tblGrid>
                <a:gridCol w="3158280"/>
                <a:gridCol w="945407"/>
              </a:tblGrid>
              <a:tr h="277814">
                <a:tc>
                  <a:txBody>
                    <a:bodyPr/>
                    <a:lstStyle/>
                    <a:p>
                      <a:pPr algn="ctr" fontAlgn="b"/>
                      <a:r>
                        <a:rPr lang="ru-RU" sz="1400" b="1" i="0" u="none" strike="noStrike" dirty="0">
                          <a:solidFill>
                            <a:srgbClr val="000000"/>
                          </a:solidFill>
                          <a:latin typeface="Calibri"/>
                        </a:rPr>
                        <a:t>Показатель</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ru-RU" sz="1400" b="1" i="0" u="none" strike="noStrike" dirty="0">
                          <a:solidFill>
                            <a:srgbClr val="000000"/>
                          </a:solidFill>
                          <a:latin typeface="Calibri"/>
                        </a:rPr>
                        <a:t>2025 год</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77814">
                <a:tc>
                  <a:txBody>
                    <a:bodyPr/>
                    <a:lstStyle/>
                    <a:p>
                      <a:pPr algn="l" fontAlgn="b"/>
                      <a:r>
                        <a:rPr lang="ru-RU" sz="1400" b="0" i="0" u="none" strike="noStrike" dirty="0">
                          <a:solidFill>
                            <a:srgbClr val="000000"/>
                          </a:solidFill>
                          <a:latin typeface="Calibri"/>
                        </a:rPr>
                        <a:t>Всего Собственных доходов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3 750,0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814">
                <a:tc>
                  <a:txBody>
                    <a:bodyPr/>
                    <a:lstStyle/>
                    <a:p>
                      <a:pPr algn="l" fontAlgn="b"/>
                      <a:r>
                        <a:rPr lang="ru-RU" sz="1400" b="0" i="0" u="none" strike="noStrike" dirty="0">
                          <a:solidFill>
                            <a:srgbClr val="000000"/>
                          </a:solidFill>
                          <a:latin typeface="Calibri"/>
                        </a:rPr>
                        <a:t>Дотация на выравнивание (ОБ)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140,0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814">
                <a:tc>
                  <a:txBody>
                    <a:bodyPr/>
                    <a:lstStyle/>
                    <a:p>
                      <a:pPr algn="l" fontAlgn="b"/>
                      <a:r>
                        <a:rPr lang="ru-RU" sz="1400" b="0" i="0" u="none" strike="noStrike" dirty="0">
                          <a:solidFill>
                            <a:srgbClr val="000000"/>
                          </a:solidFill>
                          <a:latin typeface="Calibri"/>
                        </a:rPr>
                        <a:t>Дотация на выравнивание (РБ)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923,0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5629">
                <a:tc>
                  <a:txBody>
                    <a:bodyPr/>
                    <a:lstStyle/>
                    <a:p>
                      <a:pPr algn="l" fontAlgn="b"/>
                      <a:r>
                        <a:rPr lang="ru-RU" sz="1400" b="0" i="0" u="none" strike="noStrike" dirty="0">
                          <a:solidFill>
                            <a:srgbClr val="000000"/>
                          </a:solidFill>
                          <a:latin typeface="Calibri"/>
                        </a:rPr>
                        <a:t>Прочие межбюджетные трансферты на социально значимые расходы</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1 869,0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3443">
                <a:tc>
                  <a:txBody>
                    <a:bodyPr/>
                    <a:lstStyle/>
                    <a:p>
                      <a:pPr algn="l" fontAlgn="b"/>
                      <a:r>
                        <a:rPr lang="ru-RU" sz="1400" b="0" i="0" u="none" strike="noStrike" dirty="0">
                          <a:solidFill>
                            <a:srgbClr val="000000"/>
                          </a:solidFill>
                          <a:latin typeface="Calibri"/>
                        </a:rPr>
                        <a:t>Иные межбюджетные трансферты на поддержку ДПК и обеспечение пожарной безопасности</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445,2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3443">
                <a:tc>
                  <a:txBody>
                    <a:bodyPr/>
                    <a:lstStyle/>
                    <a:p>
                      <a:pPr algn="l" fontAlgn="b"/>
                      <a:r>
                        <a:rPr lang="ru-RU" sz="1400" b="0" i="0" u="none" strike="noStrike" dirty="0">
                          <a:solidFill>
                            <a:srgbClr val="000000"/>
                          </a:solidFill>
                          <a:latin typeface="Calibri"/>
                        </a:rPr>
                        <a:t>Иные межбюджетные трансферты на осуществление полномочий по содержанию автомобильных дорог</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603,4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3443">
                <a:tc>
                  <a:txBody>
                    <a:bodyPr/>
                    <a:lstStyle/>
                    <a:p>
                      <a:pPr algn="l" fontAlgn="b"/>
                      <a:r>
                        <a:rPr lang="ru-RU" sz="1400" b="0" i="0" u="none" strike="noStrike" dirty="0">
                          <a:solidFill>
                            <a:srgbClr val="000000"/>
                          </a:solidFill>
                          <a:latin typeface="Calibri"/>
                        </a:rPr>
                        <a:t>Субвенции бюджетам на осуществление первичного воинского учета на территориях, где отсутствуют военные комиссариаты</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163,0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5629">
                <a:tc>
                  <a:txBody>
                    <a:bodyPr/>
                    <a:lstStyle/>
                    <a:p>
                      <a:pPr algn="l" fontAlgn="b"/>
                      <a:r>
                        <a:rPr lang="ru-RU" sz="1400" b="0" i="0" u="none" strike="noStrike" dirty="0">
                          <a:solidFill>
                            <a:srgbClr val="000000"/>
                          </a:solidFill>
                          <a:latin typeface="Calibri"/>
                        </a:rPr>
                        <a:t>Иные межбюджетные трансферты на уличное освещение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0" i="0" u="none" strike="noStrike" dirty="0">
                          <a:solidFill>
                            <a:srgbClr val="000000"/>
                          </a:solidFill>
                          <a:latin typeface="Calibri"/>
                        </a:rPr>
                        <a:t>25,3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814">
                <a:tc>
                  <a:txBody>
                    <a:bodyPr/>
                    <a:lstStyle/>
                    <a:p>
                      <a:pPr algn="l" fontAlgn="b"/>
                      <a:r>
                        <a:rPr lang="ru-RU" sz="1400" b="1" i="0" u="none" strike="noStrike" dirty="0">
                          <a:solidFill>
                            <a:schemeClr val="tx1"/>
                          </a:solidFill>
                          <a:latin typeface="Calibri"/>
                        </a:rPr>
                        <a:t>Всего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1400" b="1" i="0" u="none" strike="noStrike" dirty="0">
                          <a:solidFill>
                            <a:schemeClr val="tx1"/>
                          </a:solidFill>
                          <a:latin typeface="Calibri"/>
                        </a:rPr>
                        <a:t>7 </a:t>
                      </a:r>
                      <a:r>
                        <a:rPr lang="ru-RU" sz="1400" b="1" i="0" u="none" strike="noStrike" dirty="0" smtClean="0">
                          <a:solidFill>
                            <a:schemeClr val="tx1"/>
                          </a:solidFill>
                          <a:latin typeface="Calibri"/>
                        </a:rPr>
                        <a:t>918,9</a:t>
                      </a:r>
                      <a:endParaRPr lang="ru-RU" sz="1400" b="1" i="0" u="none" strike="noStrike" dirty="0">
                        <a:solidFill>
                          <a:schemeClr val="tx1"/>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194" name="Picture 2" descr="Picture background"/>
          <p:cNvPicPr>
            <a:picLocks noChangeAspect="1" noChangeArrowheads="1"/>
          </p:cNvPicPr>
          <p:nvPr/>
        </p:nvPicPr>
        <p:blipFill>
          <a:blip r:embed="rId2" cstate="print"/>
          <a:srcRect r="43037"/>
          <a:stretch>
            <a:fillRect/>
          </a:stretch>
        </p:blipFill>
        <p:spPr bwMode="auto">
          <a:xfrm>
            <a:off x="4714876" y="1142984"/>
            <a:ext cx="3857652" cy="4514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06089"/>
          </a:xfrm>
        </p:spPr>
        <p:txBody>
          <a:bodyPr>
            <a:normAutofit/>
          </a:bodyPr>
          <a:lstStyle/>
          <a:p>
            <a:pPr algn="l"/>
            <a:r>
              <a:rPr lang="ru-RU" sz="3200" b="1" dirty="0" smtClean="0">
                <a:solidFill>
                  <a:schemeClr val="accent5">
                    <a:lumMod val="75000"/>
                  </a:schemeClr>
                </a:solidFill>
              </a:rPr>
              <a:t>РАСХОДЫ</a:t>
            </a:r>
            <a:endParaRPr lang="ru-RU" sz="3200" b="1" dirty="0">
              <a:solidFill>
                <a:schemeClr val="accent5">
                  <a:lumMod val="75000"/>
                </a:schemeClr>
              </a:solidFill>
            </a:endParaRPr>
          </a:p>
        </p:txBody>
      </p:sp>
      <p:sp>
        <p:nvSpPr>
          <p:cNvPr id="5" name="Rectangle 2"/>
          <p:cNvSpPr>
            <a:spLocks noChangeArrowheads="1"/>
          </p:cNvSpPr>
          <p:nvPr/>
        </p:nvSpPr>
        <p:spPr bwMode="auto">
          <a:xfrm>
            <a:off x="250826" y="1042284"/>
            <a:ext cx="864235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400" b="1" dirty="0" smtClean="0">
                <a:solidFill>
                  <a:schemeClr val="accent1">
                    <a:lumMod val="75000"/>
                  </a:schemeClr>
                </a:solidFill>
                <a:latin typeface="Calibri" charset="-52"/>
                <a:ea typeface="Times New Roman" pitchFamily="18" charset="0"/>
                <a:cs typeface="Times New Roman" pitchFamily="18" charset="0"/>
              </a:rPr>
              <a:t>РАСХОДЫ</a:t>
            </a:r>
            <a:r>
              <a:rPr lang="ru-RU" sz="1400" dirty="0" smtClean="0">
                <a:solidFill>
                  <a:srgbClr val="1A1A1A"/>
                </a:solidFill>
                <a:latin typeface="Calibri" charset="-52"/>
                <a:ea typeface="Times New Roman" pitchFamily="18" charset="0"/>
                <a:cs typeface="Times New Roman" pitchFamily="18" charset="0"/>
              </a:rPr>
              <a:t> - </a:t>
            </a:r>
            <a:r>
              <a:rPr lang="ru-RU" sz="1200" dirty="0" smtClean="0">
                <a:solidFill>
                  <a:srgbClr val="1A1A1A"/>
                </a:solidFill>
                <a:latin typeface="Calibri" charset="-52"/>
                <a:ea typeface="Times New Roman" pitchFamily="18" charset="0"/>
                <a:cs typeface="Times New Roman" pitchFamily="18" charset="0"/>
              </a:rPr>
              <a:t>выплачиваемые из бюджета денежные средства, за исключением средств, являющихся источниками финансирования дефицита бюджета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4" name="Rectangle 2"/>
          <p:cNvSpPr>
            <a:spLocks noChangeArrowheads="1"/>
          </p:cNvSpPr>
          <p:nvPr/>
        </p:nvSpPr>
        <p:spPr bwMode="auto">
          <a:xfrm>
            <a:off x="467544" y="3429000"/>
            <a:ext cx="39615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charset="-52"/>
                <a:cs typeface="Times New Roman" pitchFamily="18" charset="0"/>
              </a:rPr>
              <a:t>СТРУКТУРА РАСХОДОВ БЮДЖЕТА    -   2025 год</a:t>
            </a:r>
            <a:endParaRPr kumimoji="0" lang="ru-RU" sz="1800" b="1" i="0" u="none" strike="noStrike" cap="none" normalizeH="0" baseline="0" dirty="0" smtClean="0">
              <a:ln>
                <a:noFill/>
              </a:ln>
              <a:solidFill>
                <a:schemeClr val="tx1"/>
              </a:solidFill>
              <a:effectLst/>
              <a:cs typeface="Arial" pitchFamily="34" charset="0"/>
            </a:endParaRPr>
          </a:p>
        </p:txBody>
      </p:sp>
      <p:sp>
        <p:nvSpPr>
          <p:cNvPr id="10" name="TextBox 9"/>
          <p:cNvSpPr txBox="1"/>
          <p:nvPr/>
        </p:nvSpPr>
        <p:spPr>
          <a:xfrm>
            <a:off x="539552" y="1772816"/>
            <a:ext cx="936104" cy="507831"/>
          </a:xfrm>
          <a:prstGeom prst="rect">
            <a:avLst/>
          </a:prstGeom>
          <a:noFill/>
        </p:spPr>
        <p:txBody>
          <a:bodyPr wrap="square" rtlCol="0">
            <a:spAutoFit/>
          </a:bodyPr>
          <a:lstStyle/>
          <a:p>
            <a:pPr algn="ctr"/>
            <a:r>
              <a:rPr lang="ru-RU" sz="1600" b="1" dirty="0" smtClean="0"/>
              <a:t>2023 год</a:t>
            </a:r>
          </a:p>
          <a:p>
            <a:pPr algn="ctr"/>
            <a:r>
              <a:rPr lang="ru-RU" sz="1100" dirty="0" smtClean="0"/>
              <a:t>(факт)</a:t>
            </a:r>
            <a:endParaRPr lang="ru-RU" sz="1100" dirty="0"/>
          </a:p>
        </p:txBody>
      </p:sp>
      <p:sp>
        <p:nvSpPr>
          <p:cNvPr id="11" name="TextBox 10"/>
          <p:cNvSpPr txBox="1"/>
          <p:nvPr/>
        </p:nvSpPr>
        <p:spPr>
          <a:xfrm>
            <a:off x="2267744" y="1772816"/>
            <a:ext cx="936104" cy="507831"/>
          </a:xfrm>
          <a:prstGeom prst="rect">
            <a:avLst/>
          </a:prstGeom>
          <a:noFill/>
        </p:spPr>
        <p:txBody>
          <a:bodyPr wrap="square" rtlCol="0">
            <a:spAutoFit/>
          </a:bodyPr>
          <a:lstStyle/>
          <a:p>
            <a:pPr algn="ctr"/>
            <a:r>
              <a:rPr lang="ru-RU" sz="1600" b="1" dirty="0" smtClean="0"/>
              <a:t>2024 год</a:t>
            </a:r>
          </a:p>
          <a:p>
            <a:pPr algn="ctr"/>
            <a:r>
              <a:rPr lang="ru-RU" sz="1100" dirty="0" smtClean="0"/>
              <a:t>(оценка)</a:t>
            </a:r>
            <a:endParaRPr lang="ru-RU" sz="1100" dirty="0"/>
          </a:p>
        </p:txBody>
      </p:sp>
      <p:sp>
        <p:nvSpPr>
          <p:cNvPr id="12" name="TextBox 11"/>
          <p:cNvSpPr txBox="1"/>
          <p:nvPr/>
        </p:nvSpPr>
        <p:spPr>
          <a:xfrm>
            <a:off x="4103948" y="1772816"/>
            <a:ext cx="936104" cy="507831"/>
          </a:xfrm>
          <a:prstGeom prst="rect">
            <a:avLst/>
          </a:prstGeom>
          <a:noFill/>
        </p:spPr>
        <p:txBody>
          <a:bodyPr wrap="square" rtlCol="0">
            <a:spAutoFit/>
          </a:bodyPr>
          <a:lstStyle/>
          <a:p>
            <a:pPr algn="ctr"/>
            <a:r>
              <a:rPr lang="ru-RU" sz="1600" b="1" dirty="0" smtClean="0"/>
              <a:t>2025 год</a:t>
            </a:r>
          </a:p>
          <a:p>
            <a:pPr algn="ctr"/>
            <a:r>
              <a:rPr lang="ru-RU" sz="1100" dirty="0" smtClean="0"/>
              <a:t>(прогноз)</a:t>
            </a:r>
            <a:endParaRPr lang="ru-RU" sz="1100" dirty="0"/>
          </a:p>
        </p:txBody>
      </p:sp>
      <p:sp>
        <p:nvSpPr>
          <p:cNvPr id="13" name="TextBox 12"/>
          <p:cNvSpPr txBox="1"/>
          <p:nvPr/>
        </p:nvSpPr>
        <p:spPr>
          <a:xfrm>
            <a:off x="5940152" y="1772816"/>
            <a:ext cx="936104" cy="507831"/>
          </a:xfrm>
          <a:prstGeom prst="rect">
            <a:avLst/>
          </a:prstGeom>
          <a:noFill/>
        </p:spPr>
        <p:txBody>
          <a:bodyPr wrap="square" rtlCol="0">
            <a:spAutoFit/>
          </a:bodyPr>
          <a:lstStyle/>
          <a:p>
            <a:pPr algn="ctr"/>
            <a:r>
              <a:rPr lang="ru-RU" sz="1600" b="1" dirty="0" smtClean="0"/>
              <a:t>2026 год</a:t>
            </a:r>
          </a:p>
          <a:p>
            <a:pPr algn="ctr"/>
            <a:r>
              <a:rPr lang="ru-RU" sz="1100" dirty="0" smtClean="0"/>
              <a:t>(прогноз)</a:t>
            </a:r>
            <a:endParaRPr lang="ru-RU" sz="1100" dirty="0"/>
          </a:p>
        </p:txBody>
      </p:sp>
      <p:sp>
        <p:nvSpPr>
          <p:cNvPr id="14" name="TextBox 13"/>
          <p:cNvSpPr txBox="1"/>
          <p:nvPr/>
        </p:nvSpPr>
        <p:spPr>
          <a:xfrm>
            <a:off x="7668344" y="1772816"/>
            <a:ext cx="936104" cy="507831"/>
          </a:xfrm>
          <a:prstGeom prst="rect">
            <a:avLst/>
          </a:prstGeom>
          <a:noFill/>
        </p:spPr>
        <p:txBody>
          <a:bodyPr wrap="square" rtlCol="0">
            <a:spAutoFit/>
          </a:bodyPr>
          <a:lstStyle/>
          <a:p>
            <a:pPr algn="ctr"/>
            <a:r>
              <a:rPr lang="ru-RU" sz="1600" b="1" dirty="0" smtClean="0"/>
              <a:t>2027 год</a:t>
            </a:r>
          </a:p>
          <a:p>
            <a:pPr algn="ctr"/>
            <a:r>
              <a:rPr lang="ru-RU" sz="1100" dirty="0" smtClean="0"/>
              <a:t>(прогноз)</a:t>
            </a:r>
            <a:endParaRPr lang="ru-RU" sz="1100" dirty="0"/>
          </a:p>
        </p:txBody>
      </p:sp>
      <p:cxnSp>
        <p:nvCxnSpPr>
          <p:cNvPr id="15" name="Прямая соединительная линия 14"/>
          <p:cNvCxnSpPr/>
          <p:nvPr/>
        </p:nvCxnSpPr>
        <p:spPr>
          <a:xfrm>
            <a:off x="250825" y="2492896"/>
            <a:ext cx="864235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 name="Группа 15"/>
          <p:cNvGrpSpPr/>
          <p:nvPr/>
        </p:nvGrpSpPr>
        <p:grpSpPr>
          <a:xfrm>
            <a:off x="755576" y="2276872"/>
            <a:ext cx="7632848" cy="432048"/>
            <a:chOff x="611560" y="2276872"/>
            <a:chExt cx="7632848" cy="432048"/>
          </a:xfrm>
        </p:grpSpPr>
        <p:sp>
          <p:nvSpPr>
            <p:cNvPr id="17" name="Восьмиугольник 16"/>
            <p:cNvSpPr/>
            <p:nvPr/>
          </p:nvSpPr>
          <p:spPr>
            <a:xfrm>
              <a:off x="6115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Восьмиугольник 17"/>
            <p:cNvSpPr/>
            <p:nvPr/>
          </p:nvSpPr>
          <p:spPr>
            <a:xfrm>
              <a:off x="24117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Восьмиугольник 18"/>
            <p:cNvSpPr/>
            <p:nvPr/>
          </p:nvSpPr>
          <p:spPr>
            <a:xfrm>
              <a:off x="42119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Восьмиугольник 19"/>
            <p:cNvSpPr/>
            <p:nvPr/>
          </p:nvSpPr>
          <p:spPr>
            <a:xfrm>
              <a:off x="60121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Восьмиугольник 20"/>
            <p:cNvSpPr/>
            <p:nvPr/>
          </p:nvSpPr>
          <p:spPr>
            <a:xfrm>
              <a:off x="7812360" y="2276872"/>
              <a:ext cx="432048" cy="432048"/>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2" name="TextBox 21"/>
          <p:cNvSpPr txBox="1"/>
          <p:nvPr/>
        </p:nvSpPr>
        <p:spPr>
          <a:xfrm>
            <a:off x="611560" y="2708920"/>
            <a:ext cx="936104" cy="507831"/>
          </a:xfrm>
          <a:prstGeom prst="rect">
            <a:avLst/>
          </a:prstGeom>
          <a:noFill/>
        </p:spPr>
        <p:txBody>
          <a:bodyPr wrap="square" rtlCol="0">
            <a:spAutoFit/>
          </a:bodyPr>
          <a:lstStyle/>
          <a:p>
            <a:pPr algn="ctr"/>
            <a:r>
              <a:rPr lang="ru-RU" sz="1600" b="1" dirty="0" smtClean="0"/>
              <a:t>10812,5</a:t>
            </a:r>
          </a:p>
          <a:p>
            <a:pPr algn="ctr"/>
            <a:r>
              <a:rPr lang="ru-RU" sz="1100" dirty="0" smtClean="0"/>
              <a:t>тыс.руб.</a:t>
            </a:r>
            <a:endParaRPr lang="ru-RU" sz="1100" dirty="0"/>
          </a:p>
        </p:txBody>
      </p:sp>
      <p:sp>
        <p:nvSpPr>
          <p:cNvPr id="23" name="TextBox 22"/>
          <p:cNvSpPr txBox="1"/>
          <p:nvPr/>
        </p:nvSpPr>
        <p:spPr>
          <a:xfrm>
            <a:off x="2339752" y="2708920"/>
            <a:ext cx="936104" cy="507831"/>
          </a:xfrm>
          <a:prstGeom prst="rect">
            <a:avLst/>
          </a:prstGeom>
          <a:noFill/>
        </p:spPr>
        <p:txBody>
          <a:bodyPr wrap="square" rtlCol="0">
            <a:spAutoFit/>
          </a:bodyPr>
          <a:lstStyle/>
          <a:p>
            <a:pPr algn="ctr"/>
            <a:r>
              <a:rPr lang="ru-RU" sz="1600" b="1" dirty="0" smtClean="0"/>
              <a:t>20 122,8</a:t>
            </a:r>
          </a:p>
          <a:p>
            <a:pPr algn="ctr"/>
            <a:r>
              <a:rPr lang="ru-RU" sz="1100" dirty="0" smtClean="0"/>
              <a:t>тыс.руб.</a:t>
            </a:r>
            <a:endParaRPr lang="ru-RU" sz="1100" dirty="0"/>
          </a:p>
        </p:txBody>
      </p:sp>
      <p:sp>
        <p:nvSpPr>
          <p:cNvPr id="24" name="TextBox 23"/>
          <p:cNvSpPr txBox="1"/>
          <p:nvPr/>
        </p:nvSpPr>
        <p:spPr>
          <a:xfrm>
            <a:off x="4175956" y="2708920"/>
            <a:ext cx="936104" cy="507831"/>
          </a:xfrm>
          <a:prstGeom prst="rect">
            <a:avLst/>
          </a:prstGeom>
          <a:noFill/>
        </p:spPr>
        <p:txBody>
          <a:bodyPr wrap="square" rtlCol="0">
            <a:spAutoFit/>
          </a:bodyPr>
          <a:lstStyle/>
          <a:p>
            <a:pPr algn="ctr"/>
            <a:r>
              <a:rPr lang="ru-RU" sz="1600" b="1" dirty="0" smtClean="0"/>
              <a:t>7918,9</a:t>
            </a:r>
          </a:p>
          <a:p>
            <a:pPr algn="ctr"/>
            <a:r>
              <a:rPr lang="ru-RU" sz="1100" dirty="0" smtClean="0"/>
              <a:t>тыс.руб.</a:t>
            </a:r>
            <a:endParaRPr lang="ru-RU" sz="1100" dirty="0"/>
          </a:p>
        </p:txBody>
      </p:sp>
      <p:sp>
        <p:nvSpPr>
          <p:cNvPr id="25" name="TextBox 24"/>
          <p:cNvSpPr txBox="1"/>
          <p:nvPr/>
        </p:nvSpPr>
        <p:spPr>
          <a:xfrm>
            <a:off x="6012160" y="2708920"/>
            <a:ext cx="936104" cy="507831"/>
          </a:xfrm>
          <a:prstGeom prst="rect">
            <a:avLst/>
          </a:prstGeom>
          <a:noFill/>
        </p:spPr>
        <p:txBody>
          <a:bodyPr wrap="square" rtlCol="0">
            <a:spAutoFit/>
          </a:bodyPr>
          <a:lstStyle/>
          <a:p>
            <a:pPr algn="ctr"/>
            <a:r>
              <a:rPr lang="ru-RU" sz="1600" b="1" dirty="0" smtClean="0"/>
              <a:t>14837,4</a:t>
            </a:r>
          </a:p>
          <a:p>
            <a:pPr algn="ctr"/>
            <a:r>
              <a:rPr lang="ru-RU" sz="1100" dirty="0" smtClean="0"/>
              <a:t>тыс.руб.</a:t>
            </a:r>
            <a:endParaRPr lang="ru-RU" sz="1100" dirty="0"/>
          </a:p>
        </p:txBody>
      </p:sp>
      <p:sp>
        <p:nvSpPr>
          <p:cNvPr id="26" name="TextBox 25"/>
          <p:cNvSpPr txBox="1"/>
          <p:nvPr/>
        </p:nvSpPr>
        <p:spPr>
          <a:xfrm>
            <a:off x="7740352" y="2708920"/>
            <a:ext cx="936104" cy="507831"/>
          </a:xfrm>
          <a:prstGeom prst="rect">
            <a:avLst/>
          </a:prstGeom>
          <a:noFill/>
        </p:spPr>
        <p:txBody>
          <a:bodyPr wrap="square" rtlCol="0">
            <a:spAutoFit/>
          </a:bodyPr>
          <a:lstStyle/>
          <a:p>
            <a:pPr algn="ctr"/>
            <a:r>
              <a:rPr lang="ru-RU" sz="1600" b="1" dirty="0" smtClean="0"/>
              <a:t>4992,6</a:t>
            </a:r>
          </a:p>
          <a:p>
            <a:pPr algn="ctr"/>
            <a:r>
              <a:rPr lang="ru-RU" sz="1100" dirty="0" smtClean="0"/>
              <a:t>тыс.руб.</a:t>
            </a:r>
            <a:endParaRPr lang="ru-RU" sz="1100" dirty="0"/>
          </a:p>
        </p:txBody>
      </p:sp>
      <p:graphicFrame>
        <p:nvGraphicFramePr>
          <p:cNvPr id="33" name="Таблица 32"/>
          <p:cNvGraphicFramePr>
            <a:graphicFrameLocks noGrp="1"/>
          </p:cNvGraphicFramePr>
          <p:nvPr/>
        </p:nvGraphicFramePr>
        <p:xfrm>
          <a:off x="4572000" y="3373438"/>
          <a:ext cx="4114800" cy="3295650"/>
        </p:xfrm>
        <a:graphic>
          <a:graphicData uri="http://schemas.openxmlformats.org/drawingml/2006/table">
            <a:tbl>
              <a:tblPr/>
              <a:tblGrid>
                <a:gridCol w="2273300"/>
                <a:gridCol w="622300"/>
                <a:gridCol w="609600"/>
                <a:gridCol w="609600"/>
              </a:tblGrid>
              <a:tr h="209550">
                <a:tc>
                  <a:txBody>
                    <a:bodyPr/>
                    <a:lstStyle/>
                    <a:p>
                      <a:pPr algn="l" fontAlgn="b"/>
                      <a:r>
                        <a:rPr lang="ru-RU" sz="1100" b="1" i="0" u="none" strike="noStrike">
                          <a:solidFill>
                            <a:srgbClr val="000000"/>
                          </a:solidFill>
                          <a:latin typeface="Calibri"/>
                        </a:rPr>
                        <a:t>Показатель</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2025</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2026</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2027</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90525">
                <a:tc>
                  <a:txBody>
                    <a:bodyPr/>
                    <a:lstStyle/>
                    <a:p>
                      <a:pPr algn="l" fontAlgn="b"/>
                      <a:r>
                        <a:rPr lang="ru-RU" sz="1100" b="0" i="0" u="none" strike="noStrike">
                          <a:solidFill>
                            <a:srgbClr val="000000"/>
                          </a:solidFill>
                          <a:latin typeface="Calibri"/>
                        </a:rPr>
                        <a:t>ОБЩЕГОСУДАРСТВЕННЫЕ ВОПРОСЫ</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latin typeface="Calibri"/>
                        </a:rPr>
                        <a:t>3 770,3</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3 349,9</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3 465,0</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НАЦИОНАЛЬНАЯ ОБОРОНА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163,0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177,9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184,1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l" fontAlgn="b"/>
                      <a:r>
                        <a:rPr lang="ru-RU" sz="1100" b="0" i="0" u="none" strike="noStrike">
                          <a:solidFill>
                            <a:srgbClr val="000000"/>
                          </a:solidFill>
                          <a:latin typeface="Calibri"/>
                        </a:rPr>
                        <a:t>НАЦИОНАЛЬНАЯ БЕЗОПАСНОСТЬ И ПРАВООХРАНИТЕЛЬНАЯ ДЕЯТЕЛЬНОСТЬ</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568,6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НАЦИОНАЛЬНАЯ ЭКОНОМИКА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623,4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28,3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b"/>
                      <a:r>
                        <a:rPr lang="ru-RU" sz="1100" b="0" i="0" u="none" strike="noStrike">
                          <a:solidFill>
                            <a:srgbClr val="000000"/>
                          </a:solidFill>
                          <a:latin typeface="Calibri"/>
                        </a:rPr>
                        <a:t>ЖИЛИЩНО-КОММУНАЛЬНОЕ ХОЗЯЙСТВО</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836,4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10 536,3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580,4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КУЛЬТУРА, КИНЕМАТОГРАФИЯ</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1 537,2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310,0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310,0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СОЦИАЛЬНАЯ ПОЛИТИКА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435,0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453,0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100" b="0" i="0" u="none" strike="noStrike">
                          <a:solidFill>
                            <a:srgbClr val="000000"/>
                          </a:solidFill>
                          <a:latin typeface="Calibri"/>
                        </a:rPr>
                        <a:t>ФИЗИЧЕСКАЯ КУЛЬТУРА И СПОРТ</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025">
                <a:tc>
                  <a:txBody>
                    <a:bodyPr/>
                    <a:lstStyle/>
                    <a:p>
                      <a:pPr algn="l" fontAlgn="b"/>
                      <a:r>
                        <a:rPr lang="ru-RU" sz="1100" b="0" i="0" u="none" strike="noStrike">
                          <a:solidFill>
                            <a:srgbClr val="000000"/>
                          </a:solidFill>
                          <a:latin typeface="Calibri"/>
                        </a:rPr>
                        <a:t>ОБСЛУЖИВАНИЕ ГОСУДАРСТВЕННОГО И МУНИЦИПАЛЬНОГО ДОЛГА</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9550">
                <a:tc>
                  <a:txBody>
                    <a:bodyPr/>
                    <a:lstStyle/>
                    <a:p>
                      <a:pPr algn="l" fontAlgn="b"/>
                      <a:r>
                        <a:rPr lang="ru-RU" sz="1100" b="1" i="0" u="none" strike="noStrike">
                          <a:solidFill>
                            <a:srgbClr val="000000"/>
                          </a:solidFill>
                          <a:latin typeface="Calibri"/>
                        </a:rPr>
                        <a:t>ИТОГО</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7 918,9</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14 837,4</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dirty="0">
                          <a:solidFill>
                            <a:srgbClr val="000000"/>
                          </a:solidFill>
                          <a:latin typeface="Calibri"/>
                        </a:rPr>
                        <a:t>4 992,6</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34" name="Диаграмма 33"/>
          <p:cNvGraphicFramePr/>
          <p:nvPr/>
        </p:nvGraphicFramePr>
        <p:xfrm>
          <a:off x="250825" y="3925888"/>
          <a:ext cx="4106861"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50826" y="188913"/>
            <a:ext cx="864235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Формирование расходов осуществляется в соответствии с расходными обязательствами, законодательно закрепленными за соответствующими уровнями бюджетов.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Принципы формирования расходов бюджета: по муниципальным программам, по разделам (подразделам) функциональной структуры, по ведомствам.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250825" y="1328083"/>
            <a:ext cx="432117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2">
                    <a:lumMod val="25000"/>
                  </a:schemeClr>
                </a:solidFill>
                <a:effectLst/>
                <a:latin typeface="Calibri" charset="-52"/>
                <a:ea typeface="Times New Roman" pitchFamily="18" charset="0"/>
                <a:cs typeface="Times New Roman" pitchFamily="18" charset="0"/>
              </a:rPr>
              <a:t>ЧТО ТАКОЕ ПРОГРАММНЫЙ БЮДЖЕТ?</a:t>
            </a:r>
            <a:endParaRPr kumimoji="0" lang="ru-RU" sz="1600" b="1"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40963" name="Rectangle 3"/>
          <p:cNvSpPr>
            <a:spLocks noChangeArrowheads="1"/>
          </p:cNvSpPr>
          <p:nvPr/>
        </p:nvSpPr>
        <p:spPr bwMode="auto">
          <a:xfrm>
            <a:off x="250825" y="1732164"/>
            <a:ext cx="4321175"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20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Программный бюджет отличается от традиционного тем, что все или почти все расходы включены в программы и каждая программа своей целью прямо связана с той или иной стратегической задачей деятельности ведомства.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320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Программное </a:t>
            </a:r>
            <a:r>
              <a:rPr kumimoji="0" lang="ru-RU" sz="1400" b="0" i="0" u="none" strike="noStrike" cap="none" normalizeH="0" baseline="0" dirty="0" err="1" smtClean="0">
                <a:ln>
                  <a:noFill/>
                </a:ln>
                <a:solidFill>
                  <a:srgbClr val="1A1A1A"/>
                </a:solidFill>
                <a:effectLst/>
                <a:latin typeface="Calibri" charset="-52"/>
                <a:ea typeface="Times New Roman" pitchFamily="18" charset="0"/>
                <a:cs typeface="Times New Roman" pitchFamily="18" charset="0"/>
              </a:rPr>
              <a:t>бюджетирование</a:t>
            </a: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представляет собой методологию планирования, исполнения и контроля за исполнением бюджета, обеспечивающую взаимосвязь процесса распределения муниципальных расходов с результатами от реализации программ, разрабатываемых на основе стратегических целей, с учетом приоритетов государственной политики, общественной значимости ожидаемых и конечных результатов использования бюджетных средств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320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Бюджет поселения на 2025-2027 годы сформирован на основе муниципальной программы «Устойчивое развитие Архангельского сельского поселения»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4" name="Rectangle 4"/>
          <p:cNvSpPr>
            <a:spLocks noChangeArrowheads="1"/>
          </p:cNvSpPr>
          <p:nvPr/>
        </p:nvSpPr>
        <p:spPr bwMode="auto">
          <a:xfrm>
            <a:off x="4716016" y="1440068"/>
            <a:ext cx="4177159"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Муниципальные программы определяют: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buFontTx/>
              <a:buChar char="•"/>
            </a:pPr>
            <a:r>
              <a:rPr lang="ru-RU" sz="1400" dirty="0" smtClean="0">
                <a:solidFill>
                  <a:srgbClr val="1A1A1A"/>
                </a:solidFill>
                <a:latin typeface="Calibri" charset="-52"/>
                <a:ea typeface="Times New Roman" pitchFamily="18" charset="0"/>
                <a:cs typeface="Times New Roman" pitchFamily="18" charset="0"/>
              </a:rPr>
              <a:t>цели и задачи в определенной сфере</a:t>
            </a:r>
            <a:endParaRPr lang="ru-RU" sz="6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способы их достижения;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источники финансирования;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ожидаемые результаты</a:t>
            </a:r>
          </a:p>
        </p:txBody>
      </p:sp>
      <p:cxnSp>
        <p:nvCxnSpPr>
          <p:cNvPr id="9" name="Прямая соединительная линия 8"/>
          <p:cNvCxnSpPr/>
          <p:nvPr/>
        </p:nvCxnSpPr>
        <p:spPr>
          <a:xfrm>
            <a:off x="250825" y="1196752"/>
            <a:ext cx="86423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572000" y="1196752"/>
            <a:ext cx="0" cy="51125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146" name="Picture 2" descr="C:\Users\DikCBP\Desktop\image445795466.jpg"/>
          <p:cNvPicPr>
            <a:picLocks noChangeAspect="1" noChangeArrowheads="1"/>
          </p:cNvPicPr>
          <p:nvPr/>
        </p:nvPicPr>
        <p:blipFill>
          <a:blip r:embed="rId2" cstate="print"/>
          <a:srcRect/>
          <a:stretch>
            <a:fillRect/>
          </a:stretch>
        </p:blipFill>
        <p:spPr bwMode="auto">
          <a:xfrm>
            <a:off x="5143504" y="3214686"/>
            <a:ext cx="3112666" cy="217886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50825" y="274639"/>
            <a:ext cx="8642350" cy="706089"/>
          </a:xfrm>
        </p:spPr>
        <p:txBody>
          <a:bodyPr>
            <a:normAutofit/>
          </a:bodyPr>
          <a:lstStyle/>
          <a:p>
            <a:pPr algn="l"/>
            <a:r>
              <a:rPr lang="ru-RU" sz="3200" b="1" dirty="0">
                <a:solidFill>
                  <a:schemeClr val="accent5">
                    <a:lumMod val="75000"/>
                  </a:schemeClr>
                </a:solidFill>
              </a:rPr>
              <a:t>МУНИЦИПАЛЬНАЯ ПРОГРАММА</a:t>
            </a:r>
          </a:p>
        </p:txBody>
      </p:sp>
      <p:sp>
        <p:nvSpPr>
          <p:cNvPr id="6" name="Прямоугольник 5"/>
          <p:cNvSpPr/>
          <p:nvPr/>
        </p:nvSpPr>
        <p:spPr>
          <a:xfrm>
            <a:off x="250825" y="1052736"/>
            <a:ext cx="8642350" cy="646331"/>
          </a:xfrm>
          <a:prstGeom prst="rect">
            <a:avLst/>
          </a:prstGeom>
          <a:solidFill>
            <a:schemeClr val="tx2">
              <a:lumMod val="60000"/>
              <a:lumOff val="40000"/>
              <a:alpha val="40000"/>
            </a:schemeClr>
          </a:solidFill>
        </p:spPr>
        <p:txBody>
          <a:bodyPr wrap="square">
            <a:spAutoFit/>
          </a:bodyPr>
          <a:lstStyle/>
          <a:p>
            <a:pPr algn="ctr"/>
            <a:r>
              <a:rPr lang="ru-RU" dirty="0" smtClean="0"/>
              <a:t>«Устойчивое развитие Архангельского сельского поселения Хохольского муниципального района Воронежской области</a:t>
            </a:r>
            <a:endParaRPr lang="ru-RU" dirty="0"/>
          </a:p>
        </p:txBody>
      </p:sp>
      <p:sp>
        <p:nvSpPr>
          <p:cNvPr id="8" name="Прямоугольник 7"/>
          <p:cNvSpPr/>
          <p:nvPr/>
        </p:nvSpPr>
        <p:spPr>
          <a:xfrm>
            <a:off x="7092280" y="3501008"/>
            <a:ext cx="1591782" cy="338554"/>
          </a:xfrm>
          <a:prstGeom prst="rect">
            <a:avLst/>
          </a:prstGeom>
        </p:spPr>
        <p:txBody>
          <a:bodyPr wrap="none">
            <a:spAutoFit/>
          </a:bodyPr>
          <a:lstStyle/>
          <a:p>
            <a:r>
              <a:rPr lang="ru-RU" sz="1600" b="1" dirty="0" smtClean="0">
                <a:solidFill>
                  <a:schemeClr val="accent1">
                    <a:lumMod val="75000"/>
                  </a:schemeClr>
                </a:solidFill>
              </a:rPr>
              <a:t>Подпрограммы</a:t>
            </a:r>
            <a:endParaRPr lang="ru-RU" sz="1600" b="1" dirty="0">
              <a:solidFill>
                <a:schemeClr val="accent1">
                  <a:lumMod val="75000"/>
                </a:schemeClr>
              </a:solidFill>
            </a:endParaRPr>
          </a:p>
        </p:txBody>
      </p:sp>
      <p:grpSp>
        <p:nvGrpSpPr>
          <p:cNvPr id="13" name="Группа 12"/>
          <p:cNvGrpSpPr/>
          <p:nvPr/>
        </p:nvGrpSpPr>
        <p:grpSpPr>
          <a:xfrm>
            <a:off x="3000364" y="2060847"/>
            <a:ext cx="5100028" cy="1152125"/>
            <a:chOff x="250825" y="3005649"/>
            <a:chExt cx="5032333" cy="920241"/>
          </a:xfrm>
        </p:grpSpPr>
        <p:sp>
          <p:nvSpPr>
            <p:cNvPr id="7" name="Прямоугольник 6"/>
            <p:cNvSpPr/>
            <p:nvPr/>
          </p:nvSpPr>
          <p:spPr>
            <a:xfrm>
              <a:off x="522660" y="3005649"/>
              <a:ext cx="4313113" cy="270414"/>
            </a:xfrm>
            <a:prstGeom prst="rect">
              <a:avLst/>
            </a:prstGeom>
          </p:spPr>
          <p:txBody>
            <a:bodyPr wrap="none">
              <a:spAutoFit/>
            </a:bodyPr>
            <a:lstStyle/>
            <a:p>
              <a:r>
                <a:rPr lang="ru-RU" sz="1600" b="1" dirty="0" smtClean="0">
                  <a:solidFill>
                    <a:schemeClr val="accent1">
                      <a:lumMod val="75000"/>
                    </a:schemeClr>
                  </a:solidFill>
                </a:rPr>
                <a:t>ЦЕЛЬ реализации муниципальной программы</a:t>
              </a:r>
              <a:endParaRPr lang="ru-RU" sz="1600" b="1" dirty="0">
                <a:solidFill>
                  <a:schemeClr val="accent1">
                    <a:lumMod val="75000"/>
                  </a:schemeClr>
                </a:solidFill>
              </a:endParaRPr>
            </a:p>
          </p:txBody>
        </p:sp>
        <p:sp>
          <p:nvSpPr>
            <p:cNvPr id="5121" name="Rectangle 1"/>
            <p:cNvSpPr>
              <a:spLocks noChangeArrowheads="1"/>
            </p:cNvSpPr>
            <p:nvPr/>
          </p:nvSpPr>
          <p:spPr bwMode="auto">
            <a:xfrm>
              <a:off x="250825" y="3156449"/>
              <a:ext cx="503233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1. Создание условий для устойчивого социального и экономического развития поселения.</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2. Повышение качества жизни населения.</a:t>
              </a: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3. Повышение престижности проживания в сельской местности.</a:t>
              </a:r>
              <a:r>
                <a:rPr kumimoji="0" lang="ru-RU" sz="1100" b="0" i="0" u="none" strike="noStrike" cap="none" normalizeH="0" baseline="0" dirty="0" smtClean="0">
                  <a:ln>
                    <a:noFill/>
                  </a:ln>
                  <a:solidFill>
                    <a:schemeClr val="tx1"/>
                  </a:solidFill>
                  <a:effectLst/>
                  <a:cs typeface="Arial" pitchFamily="34" charset="0"/>
                </a:rPr>
                <a:t> </a:t>
              </a:r>
            </a:p>
          </p:txBody>
        </p:sp>
      </p:grpSp>
      <p:grpSp>
        <p:nvGrpSpPr>
          <p:cNvPr id="15" name="Группа 14"/>
          <p:cNvGrpSpPr/>
          <p:nvPr/>
        </p:nvGrpSpPr>
        <p:grpSpPr>
          <a:xfrm>
            <a:off x="468313" y="3496872"/>
            <a:ext cx="3603621" cy="3172216"/>
            <a:chOff x="468313" y="3143248"/>
            <a:chExt cx="3603621" cy="3172216"/>
          </a:xfrm>
        </p:grpSpPr>
        <p:sp>
          <p:nvSpPr>
            <p:cNvPr id="9" name="Прямоугольник 8"/>
            <p:cNvSpPr/>
            <p:nvPr/>
          </p:nvSpPr>
          <p:spPr>
            <a:xfrm>
              <a:off x="611188" y="3143248"/>
              <a:ext cx="3456756" cy="338554"/>
            </a:xfrm>
            <a:prstGeom prst="rect">
              <a:avLst/>
            </a:prstGeom>
          </p:spPr>
          <p:txBody>
            <a:bodyPr wrap="square">
              <a:spAutoFit/>
            </a:bodyPr>
            <a:lstStyle/>
            <a:p>
              <a:r>
                <a:rPr lang="ru-RU" sz="1600" b="1" dirty="0" smtClean="0">
                  <a:solidFill>
                    <a:schemeClr val="accent1">
                      <a:lumMod val="75000"/>
                    </a:schemeClr>
                  </a:solidFill>
                </a:rPr>
                <a:t>Задачи муниципальной программы</a:t>
              </a:r>
              <a:endParaRPr lang="ru-RU" sz="1600" b="1" dirty="0">
                <a:solidFill>
                  <a:schemeClr val="accent1">
                    <a:lumMod val="75000"/>
                  </a:schemeClr>
                </a:solidFill>
              </a:endParaRPr>
            </a:p>
          </p:txBody>
        </p:sp>
        <p:sp>
          <p:nvSpPr>
            <p:cNvPr id="5122" name="Rectangle 2"/>
            <p:cNvSpPr>
              <a:spLocks noChangeArrowheads="1"/>
            </p:cNvSpPr>
            <p:nvPr/>
          </p:nvSpPr>
          <p:spPr bwMode="auto">
            <a:xfrm>
              <a:off x="468313" y="3514697"/>
              <a:ext cx="3603621"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1. Повышение эффективности деятельности органов местного самоуправления.  </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2. Создание условий для обеспечения мероприятий, направленных на создание безопасных условий существования граждан, проживающих на территории сельского поселения.</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3. Проведение мероприятий, направленных на содержание и развитие автомобильных дорог.</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4. Создание условий для устойчивого функционирования коммунального хозяйства</a:t>
              </a:r>
              <a:endParaRPr kumimoji="0" lang="ru-RU" sz="1100" b="0" i="0" u="none" strike="noStrike" cap="none" normalizeH="0" baseline="0" dirty="0" smtClean="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Times New Roman" pitchFamily="18" charset="0"/>
                </a:rPr>
                <a:t>5. Создание комфортных условий жизнедеятельности в сельском поселении за счет повышения уровня благоустройства.</a:t>
              </a:r>
              <a:endParaRPr kumimoji="0" lang="ru-RU" sz="11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6. Повышение качества предоставляемых услуг в сфере культуры, физической культуры для сельских жителей.</a:t>
              </a:r>
              <a:r>
                <a:rPr kumimoji="0" lang="ru-RU" sz="1100" b="0" i="0" u="none" strike="noStrike" cap="none" normalizeH="0" baseline="0" dirty="0" smtClean="0">
                  <a:ln>
                    <a:noFill/>
                  </a:ln>
                  <a:solidFill>
                    <a:schemeClr val="tx1"/>
                  </a:solidFill>
                  <a:effectLst/>
                  <a:cs typeface="Arial" pitchFamily="34" charset="0"/>
                </a:rPr>
                <a:t> </a:t>
              </a:r>
            </a:p>
          </p:txBody>
        </p:sp>
      </p:grpSp>
      <p:pic>
        <p:nvPicPr>
          <p:cNvPr id="5124" name="Picture 4" descr="Picture background"/>
          <p:cNvPicPr>
            <a:picLocks noChangeAspect="1" noChangeArrowheads="1"/>
          </p:cNvPicPr>
          <p:nvPr/>
        </p:nvPicPr>
        <p:blipFill>
          <a:blip r:embed="rId2" cstate="print"/>
          <a:srcRect/>
          <a:stretch>
            <a:fillRect/>
          </a:stretch>
        </p:blipFill>
        <p:spPr bwMode="auto">
          <a:xfrm>
            <a:off x="884970" y="1916832"/>
            <a:ext cx="1467699" cy="1467700"/>
          </a:xfrm>
          <a:prstGeom prst="rect">
            <a:avLst/>
          </a:prstGeom>
          <a:noFill/>
        </p:spPr>
      </p:pic>
      <p:graphicFrame>
        <p:nvGraphicFramePr>
          <p:cNvPr id="19" name="Диаграмма 18"/>
          <p:cNvGraphicFramePr/>
          <p:nvPr/>
        </p:nvGraphicFramePr>
        <p:xfrm>
          <a:off x="4211960" y="378904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20072" y="4869160"/>
            <a:ext cx="928694" cy="538609"/>
          </a:xfrm>
          <a:prstGeom prst="rect">
            <a:avLst/>
          </a:prstGeom>
          <a:noFill/>
        </p:spPr>
        <p:txBody>
          <a:bodyPr wrap="square" rtlCol="0">
            <a:spAutoFit/>
          </a:bodyPr>
          <a:lstStyle/>
          <a:p>
            <a:pPr algn="ctr"/>
            <a:r>
              <a:rPr lang="ru-RU" dirty="0" smtClean="0"/>
              <a:t>7918,9 </a:t>
            </a:r>
            <a:r>
              <a:rPr lang="ru-RU" sz="1100" dirty="0" smtClean="0"/>
              <a:t>тыс.руб.</a:t>
            </a:r>
            <a:endParaRPr lang="ru-RU" sz="1100" dirty="0"/>
          </a:p>
        </p:txBody>
      </p:sp>
      <p:cxnSp>
        <p:nvCxnSpPr>
          <p:cNvPr id="20" name="Прямая соединительная линия 19"/>
          <p:cNvCxnSpPr/>
          <p:nvPr/>
        </p:nvCxnSpPr>
        <p:spPr>
          <a:xfrm>
            <a:off x="2627784" y="3356992"/>
            <a:ext cx="612068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700070"/>
          </a:xfrm>
        </p:spPr>
        <p:txBody>
          <a:bodyPr>
            <a:normAutofit fontScale="90000"/>
          </a:bodyPr>
          <a:lstStyle/>
          <a:p>
            <a:pPr algn="l"/>
            <a:r>
              <a:rPr lang="ru-RU" b="1" dirty="0" smtClean="0">
                <a:solidFill>
                  <a:schemeClr val="accent5">
                    <a:lumMod val="75000"/>
                  </a:schemeClr>
                </a:solidFill>
              </a:rPr>
              <a:t>Переданные полномочия</a:t>
            </a:r>
            <a:endParaRPr lang="ru-RU" b="1" dirty="0">
              <a:solidFill>
                <a:schemeClr val="accent5">
                  <a:lumMod val="75000"/>
                </a:schemeClr>
              </a:solidFill>
            </a:endParaRPr>
          </a:p>
        </p:txBody>
      </p:sp>
      <p:sp>
        <p:nvSpPr>
          <p:cNvPr id="5" name="Прямоугольник 4"/>
          <p:cNvSpPr/>
          <p:nvPr/>
        </p:nvSpPr>
        <p:spPr>
          <a:xfrm>
            <a:off x="4321175" y="1268760"/>
            <a:ext cx="4572000" cy="830997"/>
          </a:xfrm>
          <a:prstGeom prst="rect">
            <a:avLst/>
          </a:prstGeom>
        </p:spPr>
        <p:txBody>
          <a:bodyPr>
            <a:spAutoFit/>
          </a:bodyPr>
          <a:lstStyle/>
          <a:p>
            <a:r>
              <a:rPr lang="ru-RU" sz="1200" b="1" dirty="0" smtClean="0"/>
              <a:t>Передача полномочий от сельских поселений муниципальным районам</a:t>
            </a:r>
            <a:r>
              <a:rPr lang="ru-RU" sz="1200" dirty="0" smtClean="0"/>
              <a:t> происходит на основе соглашений, которые заключаются между органами местного самоуправления муниципального района и входящего в его состав поселения.</a:t>
            </a:r>
            <a:endParaRPr lang="ru-RU" sz="1200" dirty="0"/>
          </a:p>
        </p:txBody>
      </p:sp>
      <p:sp>
        <p:nvSpPr>
          <p:cNvPr id="6" name="Прямоугольник 5"/>
          <p:cNvSpPr/>
          <p:nvPr/>
        </p:nvSpPr>
        <p:spPr>
          <a:xfrm>
            <a:off x="4321175" y="2132856"/>
            <a:ext cx="4572000" cy="830997"/>
          </a:xfrm>
          <a:prstGeom prst="rect">
            <a:avLst/>
          </a:prstGeom>
        </p:spPr>
        <p:txBody>
          <a:bodyPr wrap="square">
            <a:spAutoFit/>
          </a:bodyPr>
          <a:lstStyle/>
          <a:p>
            <a:r>
              <a:rPr lang="ru-RU" sz="1200" b="1" dirty="0" smtClean="0"/>
              <a:t>Условием передачи</a:t>
            </a:r>
            <a:r>
              <a:rPr lang="ru-RU" sz="1200" dirty="0" smtClean="0"/>
              <a:t> является установление объективной необходимости и целесообразности её реализации другим муниципальным образованием. Передаваться могут лишь отдельные полномочия по вопросам местного значения.</a:t>
            </a:r>
            <a:endParaRPr lang="ru-RU" sz="1200" dirty="0"/>
          </a:p>
        </p:txBody>
      </p:sp>
      <p:sp>
        <p:nvSpPr>
          <p:cNvPr id="7" name="Прямоугольник 6"/>
          <p:cNvSpPr/>
          <p:nvPr/>
        </p:nvSpPr>
        <p:spPr>
          <a:xfrm>
            <a:off x="4321175" y="3212976"/>
            <a:ext cx="4572000" cy="1015663"/>
          </a:xfrm>
          <a:prstGeom prst="rect">
            <a:avLst/>
          </a:prstGeom>
        </p:spPr>
        <p:txBody>
          <a:bodyPr>
            <a:spAutoFit/>
          </a:bodyPr>
          <a:lstStyle/>
          <a:p>
            <a:r>
              <a:rPr lang="ru-RU" sz="1200" b="1" dirty="0" smtClean="0"/>
              <a:t>Передача полномочий сопровождается предоставлением межбюджетных трансфертов</a:t>
            </a:r>
            <a:r>
              <a:rPr lang="ru-RU" sz="1200" dirty="0" smtClean="0"/>
              <a:t> из бюджета муниципального образования, передающего соответствующие полномочия. При этом порядок определения ежегодного объёма таких трансфертов должен быть определён в самом соглашении.</a:t>
            </a:r>
            <a:endParaRPr lang="ru-RU" sz="1200" dirty="0"/>
          </a:p>
        </p:txBody>
      </p:sp>
      <p:grpSp>
        <p:nvGrpSpPr>
          <p:cNvPr id="24" name="Группа 23"/>
          <p:cNvGrpSpPr/>
          <p:nvPr/>
        </p:nvGrpSpPr>
        <p:grpSpPr>
          <a:xfrm>
            <a:off x="2357422" y="3068960"/>
            <a:ext cx="1714512" cy="928694"/>
            <a:chOff x="2714612" y="4786322"/>
            <a:chExt cx="1714512" cy="928694"/>
          </a:xfrm>
          <a:solidFill>
            <a:schemeClr val="accent1">
              <a:lumMod val="20000"/>
              <a:lumOff val="80000"/>
            </a:schemeClr>
          </a:solidFill>
        </p:grpSpPr>
        <p:sp>
          <p:nvSpPr>
            <p:cNvPr id="16" name="Скругленный прямоугольник 15"/>
            <p:cNvSpPr/>
            <p:nvPr/>
          </p:nvSpPr>
          <p:spPr>
            <a:xfrm>
              <a:off x="2714612" y="4786322"/>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786050" y="4929198"/>
              <a:ext cx="1571636" cy="553998"/>
            </a:xfrm>
            <a:prstGeom prst="rect">
              <a:avLst/>
            </a:prstGeom>
            <a:grpFill/>
          </p:spPr>
          <p:txBody>
            <a:bodyPr wrap="square">
              <a:spAutoFit/>
            </a:bodyPr>
            <a:lstStyle/>
            <a:p>
              <a:r>
                <a:rPr lang="ru-RU" sz="1000" b="1" dirty="0" smtClean="0"/>
                <a:t>Полномочия в области градостроительной деятельности</a:t>
              </a:r>
              <a:endParaRPr lang="ru-RU" sz="1000" dirty="0"/>
            </a:p>
          </p:txBody>
        </p:sp>
      </p:grpSp>
      <p:grpSp>
        <p:nvGrpSpPr>
          <p:cNvPr id="26" name="Группа 25"/>
          <p:cNvGrpSpPr/>
          <p:nvPr/>
        </p:nvGrpSpPr>
        <p:grpSpPr>
          <a:xfrm>
            <a:off x="468313" y="3854778"/>
            <a:ext cx="1714512" cy="928694"/>
            <a:chOff x="4572000" y="4786322"/>
            <a:chExt cx="1714512" cy="928694"/>
          </a:xfrm>
          <a:solidFill>
            <a:schemeClr val="accent1">
              <a:lumMod val="20000"/>
              <a:lumOff val="80000"/>
            </a:schemeClr>
          </a:solidFill>
        </p:grpSpPr>
        <p:sp>
          <p:nvSpPr>
            <p:cNvPr id="17" name="Скругленный прямоугольник 16"/>
            <p:cNvSpPr/>
            <p:nvPr/>
          </p:nvSpPr>
          <p:spPr>
            <a:xfrm>
              <a:off x="4572000" y="4786322"/>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572000" y="5000636"/>
              <a:ext cx="1643074" cy="400110"/>
            </a:xfrm>
            <a:prstGeom prst="rect">
              <a:avLst/>
            </a:prstGeom>
            <a:grpFill/>
          </p:spPr>
          <p:txBody>
            <a:bodyPr wrap="square">
              <a:spAutoFit/>
            </a:bodyPr>
            <a:lstStyle/>
            <a:p>
              <a:r>
                <a:rPr lang="ru-RU" sz="1000" b="1" dirty="0" smtClean="0"/>
                <a:t>Полномочия в области жилищного контроля</a:t>
              </a:r>
              <a:endParaRPr lang="ru-RU" sz="1000" dirty="0"/>
            </a:p>
          </p:txBody>
        </p:sp>
      </p:grpSp>
      <p:grpSp>
        <p:nvGrpSpPr>
          <p:cNvPr id="28" name="Группа 27"/>
          <p:cNvGrpSpPr/>
          <p:nvPr/>
        </p:nvGrpSpPr>
        <p:grpSpPr>
          <a:xfrm>
            <a:off x="2357422" y="4357694"/>
            <a:ext cx="1714512" cy="933212"/>
            <a:chOff x="6429388" y="4786322"/>
            <a:chExt cx="1714512" cy="933212"/>
          </a:xfrm>
          <a:solidFill>
            <a:schemeClr val="accent1">
              <a:lumMod val="20000"/>
              <a:lumOff val="80000"/>
            </a:schemeClr>
          </a:solidFill>
        </p:grpSpPr>
        <p:sp>
          <p:nvSpPr>
            <p:cNvPr id="18" name="Скругленный прямоугольник 17"/>
            <p:cNvSpPr/>
            <p:nvPr/>
          </p:nvSpPr>
          <p:spPr>
            <a:xfrm>
              <a:off x="6429388" y="4786322"/>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500826" y="4857760"/>
              <a:ext cx="1571636" cy="861774"/>
            </a:xfrm>
            <a:prstGeom prst="rect">
              <a:avLst/>
            </a:prstGeom>
            <a:grpFill/>
          </p:spPr>
          <p:txBody>
            <a:bodyPr wrap="square">
              <a:spAutoFit/>
            </a:bodyPr>
            <a:lstStyle/>
            <a:p>
              <a:r>
                <a:rPr lang="ru-RU" sz="1000" b="1" dirty="0" smtClean="0"/>
                <a:t>Полномочия в области осуществления закупок товаров, работ, услуг для муниципальных нужд</a:t>
              </a:r>
              <a:endParaRPr lang="ru-RU" sz="1000" dirty="0"/>
            </a:p>
          </p:txBody>
        </p:sp>
      </p:grpSp>
      <p:grpSp>
        <p:nvGrpSpPr>
          <p:cNvPr id="23" name="Группа 22"/>
          <p:cNvGrpSpPr/>
          <p:nvPr/>
        </p:nvGrpSpPr>
        <p:grpSpPr>
          <a:xfrm>
            <a:off x="2357422" y="1711638"/>
            <a:ext cx="1714512" cy="933212"/>
            <a:chOff x="1500166" y="2357430"/>
            <a:chExt cx="1714512" cy="933212"/>
          </a:xfrm>
          <a:solidFill>
            <a:schemeClr val="accent1">
              <a:lumMod val="20000"/>
              <a:lumOff val="80000"/>
            </a:schemeClr>
          </a:solidFill>
        </p:grpSpPr>
        <p:sp>
          <p:nvSpPr>
            <p:cNvPr id="19" name="Скругленный прямоугольник 18"/>
            <p:cNvSpPr/>
            <p:nvPr/>
          </p:nvSpPr>
          <p:spPr>
            <a:xfrm>
              <a:off x="1500166" y="2357430"/>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71604" y="2428868"/>
              <a:ext cx="1643074" cy="861774"/>
            </a:xfrm>
            <a:prstGeom prst="rect">
              <a:avLst/>
            </a:prstGeom>
            <a:grpFill/>
          </p:spPr>
          <p:txBody>
            <a:bodyPr wrap="square">
              <a:spAutoFit/>
            </a:bodyPr>
            <a:lstStyle/>
            <a:p>
              <a:r>
                <a:rPr lang="ru-RU" sz="1000" b="1" dirty="0" smtClean="0"/>
                <a:t>Полномочия в области осуществления внутреннего муниципального финансового контроля </a:t>
              </a:r>
              <a:endParaRPr lang="ru-RU" sz="1000" dirty="0"/>
            </a:p>
          </p:txBody>
        </p:sp>
      </p:grpSp>
      <p:grpSp>
        <p:nvGrpSpPr>
          <p:cNvPr id="25" name="Группа 24"/>
          <p:cNvGrpSpPr/>
          <p:nvPr/>
        </p:nvGrpSpPr>
        <p:grpSpPr>
          <a:xfrm>
            <a:off x="468313" y="2568894"/>
            <a:ext cx="1714512" cy="928694"/>
            <a:chOff x="4572000" y="3500438"/>
            <a:chExt cx="1714512" cy="928694"/>
          </a:xfrm>
          <a:solidFill>
            <a:schemeClr val="accent1">
              <a:lumMod val="20000"/>
              <a:lumOff val="80000"/>
            </a:schemeClr>
          </a:solidFill>
        </p:grpSpPr>
        <p:sp>
          <p:nvSpPr>
            <p:cNvPr id="20" name="Скругленный прямоугольник 19"/>
            <p:cNvSpPr/>
            <p:nvPr/>
          </p:nvSpPr>
          <p:spPr>
            <a:xfrm>
              <a:off x="4572000" y="3500438"/>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72000" y="3571876"/>
              <a:ext cx="1643074" cy="707886"/>
            </a:xfrm>
            <a:prstGeom prst="rect">
              <a:avLst/>
            </a:prstGeom>
            <a:grpFill/>
          </p:spPr>
          <p:txBody>
            <a:bodyPr wrap="square">
              <a:spAutoFit/>
            </a:bodyPr>
            <a:lstStyle/>
            <a:p>
              <a:r>
                <a:rPr lang="ru-RU" sz="1000" b="1" dirty="0" smtClean="0"/>
                <a:t>Полномочия по ведению бюджетного учета и формированию бюджетной отчетности </a:t>
              </a:r>
              <a:endParaRPr lang="ru-RU" sz="1000" dirty="0"/>
            </a:p>
          </p:txBody>
        </p:sp>
      </p:grpSp>
      <p:grpSp>
        <p:nvGrpSpPr>
          <p:cNvPr id="27" name="Группа 26"/>
          <p:cNvGrpSpPr/>
          <p:nvPr/>
        </p:nvGrpSpPr>
        <p:grpSpPr>
          <a:xfrm>
            <a:off x="468313" y="5214950"/>
            <a:ext cx="1714512" cy="928694"/>
            <a:chOff x="6429388" y="3500438"/>
            <a:chExt cx="1714512" cy="928694"/>
          </a:xfrm>
          <a:solidFill>
            <a:schemeClr val="accent1">
              <a:lumMod val="20000"/>
              <a:lumOff val="80000"/>
            </a:schemeClr>
          </a:solidFill>
        </p:grpSpPr>
        <p:sp>
          <p:nvSpPr>
            <p:cNvPr id="21" name="Скругленный прямоугольник 20"/>
            <p:cNvSpPr/>
            <p:nvPr/>
          </p:nvSpPr>
          <p:spPr>
            <a:xfrm>
              <a:off x="6429388" y="3500438"/>
              <a:ext cx="1714512" cy="9286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429388" y="3500438"/>
              <a:ext cx="1714512" cy="784830"/>
            </a:xfrm>
            <a:prstGeom prst="rect">
              <a:avLst/>
            </a:prstGeom>
            <a:grpFill/>
          </p:spPr>
          <p:txBody>
            <a:bodyPr wrap="square">
              <a:spAutoFit/>
            </a:bodyPr>
            <a:lstStyle/>
            <a:p>
              <a:r>
                <a:rPr lang="ru-RU" sz="900" b="1" dirty="0" smtClean="0"/>
                <a:t>Полномочия по созданию условий для организации досуга и обеспечения жителей поселения услугами организации культуры </a:t>
              </a:r>
              <a:endParaRPr lang="ru-RU" sz="900" dirty="0"/>
            </a:p>
          </p:txBody>
        </p:sp>
      </p:grpSp>
      <p:pic>
        <p:nvPicPr>
          <p:cNvPr id="4100" name="Picture 4" descr="Picture background"/>
          <p:cNvPicPr>
            <a:picLocks noChangeAspect="1" noChangeArrowheads="1"/>
          </p:cNvPicPr>
          <p:nvPr/>
        </p:nvPicPr>
        <p:blipFill>
          <a:blip r:embed="rId2" cstate="print"/>
          <a:srcRect/>
          <a:stretch>
            <a:fillRect/>
          </a:stretch>
        </p:blipFill>
        <p:spPr bwMode="auto">
          <a:xfrm>
            <a:off x="4282722" y="4429132"/>
            <a:ext cx="4610453" cy="2143140"/>
          </a:xfrm>
          <a:prstGeom prst="rect">
            <a:avLst/>
          </a:prstGeom>
          <a:noFill/>
        </p:spPr>
      </p:pic>
      <p:sp>
        <p:nvSpPr>
          <p:cNvPr id="34" name="TextBox 33"/>
          <p:cNvSpPr txBox="1"/>
          <p:nvPr/>
        </p:nvSpPr>
        <p:spPr>
          <a:xfrm>
            <a:off x="3071802" y="3857628"/>
            <a:ext cx="928694" cy="369332"/>
          </a:xfrm>
          <a:prstGeom prst="rect">
            <a:avLst/>
          </a:prstGeom>
          <a:solidFill>
            <a:schemeClr val="bg2">
              <a:lumMod val="75000"/>
            </a:schemeClr>
          </a:solidFill>
        </p:spPr>
        <p:txBody>
          <a:bodyPr wrap="square" rtlCol="0">
            <a:spAutoFit/>
          </a:bodyPr>
          <a:lstStyle/>
          <a:p>
            <a:r>
              <a:rPr lang="ru-RU" dirty="0" smtClean="0"/>
              <a:t>22,8 </a:t>
            </a:r>
            <a:r>
              <a:rPr lang="ru-RU" sz="1000" dirty="0" err="1" smtClean="0"/>
              <a:t>тыс.р</a:t>
            </a:r>
            <a:endParaRPr lang="ru-RU" sz="1000" dirty="0"/>
          </a:p>
        </p:txBody>
      </p:sp>
      <p:sp>
        <p:nvSpPr>
          <p:cNvPr id="35" name="TextBox 34"/>
          <p:cNvSpPr txBox="1"/>
          <p:nvPr/>
        </p:nvSpPr>
        <p:spPr>
          <a:xfrm>
            <a:off x="928662" y="6072206"/>
            <a:ext cx="1214446" cy="369332"/>
          </a:xfrm>
          <a:prstGeom prst="rect">
            <a:avLst/>
          </a:prstGeom>
          <a:solidFill>
            <a:schemeClr val="bg2">
              <a:lumMod val="75000"/>
            </a:schemeClr>
          </a:solidFill>
        </p:spPr>
        <p:txBody>
          <a:bodyPr wrap="square" rtlCol="0">
            <a:spAutoFit/>
          </a:bodyPr>
          <a:lstStyle/>
          <a:p>
            <a:r>
              <a:rPr lang="ru-RU" dirty="0" smtClean="0"/>
              <a:t>1227,2 </a:t>
            </a:r>
            <a:r>
              <a:rPr lang="ru-RU" sz="1000" dirty="0" err="1" smtClean="0"/>
              <a:t>тыс.р</a:t>
            </a:r>
            <a:endParaRPr lang="ru-RU" sz="1000" dirty="0"/>
          </a:p>
        </p:txBody>
      </p:sp>
      <p:sp>
        <p:nvSpPr>
          <p:cNvPr id="36" name="TextBox 35"/>
          <p:cNvSpPr txBox="1"/>
          <p:nvPr/>
        </p:nvSpPr>
        <p:spPr>
          <a:xfrm>
            <a:off x="1285852" y="4643446"/>
            <a:ext cx="928694" cy="369332"/>
          </a:xfrm>
          <a:prstGeom prst="rect">
            <a:avLst/>
          </a:prstGeom>
          <a:solidFill>
            <a:schemeClr val="bg2">
              <a:lumMod val="75000"/>
            </a:schemeClr>
          </a:solidFill>
        </p:spPr>
        <p:txBody>
          <a:bodyPr wrap="square" rtlCol="0">
            <a:spAutoFit/>
          </a:bodyPr>
          <a:lstStyle/>
          <a:p>
            <a:r>
              <a:rPr lang="ru-RU" dirty="0" smtClean="0"/>
              <a:t>11,2 </a:t>
            </a:r>
            <a:r>
              <a:rPr lang="ru-RU" sz="1000" dirty="0" err="1" smtClean="0"/>
              <a:t>тыс.р</a:t>
            </a:r>
            <a:endParaRPr lang="ru-RU" sz="1000" dirty="0"/>
          </a:p>
        </p:txBody>
      </p:sp>
      <p:sp>
        <p:nvSpPr>
          <p:cNvPr id="37" name="TextBox 36"/>
          <p:cNvSpPr txBox="1"/>
          <p:nvPr/>
        </p:nvSpPr>
        <p:spPr>
          <a:xfrm>
            <a:off x="3143240" y="5143512"/>
            <a:ext cx="928694" cy="369332"/>
          </a:xfrm>
          <a:prstGeom prst="rect">
            <a:avLst/>
          </a:prstGeom>
          <a:solidFill>
            <a:schemeClr val="bg2">
              <a:lumMod val="75000"/>
            </a:schemeClr>
          </a:solidFill>
        </p:spPr>
        <p:txBody>
          <a:bodyPr wrap="square" rtlCol="0">
            <a:spAutoFit/>
          </a:bodyPr>
          <a:lstStyle/>
          <a:p>
            <a:r>
              <a:rPr lang="ru-RU" dirty="0" smtClean="0"/>
              <a:t>14,7 </a:t>
            </a:r>
            <a:r>
              <a:rPr lang="ru-RU" sz="1000" dirty="0" err="1" smtClean="0"/>
              <a:t>тыс.р</a:t>
            </a:r>
            <a:endParaRPr lang="ru-RU" sz="1000" dirty="0"/>
          </a:p>
        </p:txBody>
      </p:sp>
      <p:sp>
        <p:nvSpPr>
          <p:cNvPr id="38" name="TextBox 37"/>
          <p:cNvSpPr txBox="1"/>
          <p:nvPr/>
        </p:nvSpPr>
        <p:spPr>
          <a:xfrm>
            <a:off x="3071802" y="2571744"/>
            <a:ext cx="928694" cy="369332"/>
          </a:xfrm>
          <a:prstGeom prst="rect">
            <a:avLst/>
          </a:prstGeom>
          <a:solidFill>
            <a:schemeClr val="bg2">
              <a:lumMod val="75000"/>
            </a:schemeClr>
          </a:solidFill>
        </p:spPr>
        <p:txBody>
          <a:bodyPr wrap="square" rtlCol="0">
            <a:spAutoFit/>
          </a:bodyPr>
          <a:lstStyle/>
          <a:p>
            <a:r>
              <a:rPr lang="ru-RU" dirty="0" smtClean="0"/>
              <a:t>17,1 </a:t>
            </a:r>
            <a:r>
              <a:rPr lang="ru-RU" sz="1000" dirty="0" err="1" smtClean="0"/>
              <a:t>тыс.р</a:t>
            </a:r>
            <a:endParaRPr lang="ru-RU" sz="1000" dirty="0"/>
          </a:p>
        </p:txBody>
      </p:sp>
      <p:sp>
        <p:nvSpPr>
          <p:cNvPr id="39" name="TextBox 38"/>
          <p:cNvSpPr txBox="1"/>
          <p:nvPr/>
        </p:nvSpPr>
        <p:spPr>
          <a:xfrm>
            <a:off x="1115616" y="3286124"/>
            <a:ext cx="1098930" cy="369332"/>
          </a:xfrm>
          <a:prstGeom prst="rect">
            <a:avLst/>
          </a:prstGeom>
          <a:solidFill>
            <a:schemeClr val="bg2">
              <a:lumMod val="75000"/>
            </a:schemeClr>
          </a:solidFill>
        </p:spPr>
        <p:txBody>
          <a:bodyPr wrap="square" rtlCol="0">
            <a:spAutoFit/>
          </a:bodyPr>
          <a:lstStyle/>
          <a:p>
            <a:r>
              <a:rPr lang="ru-RU" dirty="0" smtClean="0"/>
              <a:t>472,9 </a:t>
            </a:r>
            <a:r>
              <a:rPr lang="ru-RU" sz="1000" dirty="0" err="1" smtClean="0"/>
              <a:t>тыс.р</a:t>
            </a:r>
            <a:endParaRPr lang="ru-RU"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68313" y="188913"/>
            <a:ext cx="8229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lang="ru-RU" sz="3200" b="1" dirty="0" smtClean="0">
                <a:solidFill>
                  <a:schemeClr val="accent5">
                    <a:lumMod val="50000"/>
                  </a:schemeClr>
                </a:solidFill>
                <a:ea typeface="Calibri" charset="-52"/>
                <a:cs typeface="Times New Roman" pitchFamily="18" charset="0"/>
              </a:rPr>
              <a:t>УСЛОВНО-УТВЕРЖДЕННЫЕ РАСХОДЫ</a:t>
            </a:r>
            <a:r>
              <a:rPr lang="ru-RU" b="1" dirty="0" smtClean="0">
                <a:solidFill>
                  <a:schemeClr val="accent2">
                    <a:lumMod val="75000"/>
                  </a:schemeClr>
                </a:solidFill>
                <a:cs typeface="Arial" pitchFamily="34" charset="0"/>
              </a:rPr>
              <a:t/>
            </a:r>
            <a:br>
              <a:rPr lang="ru-RU" b="1" dirty="0" smtClean="0">
                <a:solidFill>
                  <a:schemeClr val="accent2">
                    <a:lumMod val="75000"/>
                  </a:schemeClr>
                </a:solidFill>
                <a:cs typeface="Arial" pitchFamily="34" charset="0"/>
              </a:rPr>
            </a:br>
            <a:endParaRPr kumimoji="0" lang="ru-RU" sz="3200" b="1" i="0" u="none" strike="noStrike" cap="none" normalizeH="0" baseline="0" dirty="0" smtClean="0">
              <a:ln>
                <a:noFill/>
              </a:ln>
              <a:solidFill>
                <a:schemeClr val="accent5">
                  <a:lumMod val="75000"/>
                </a:schemeClr>
              </a:solidFill>
              <a:effectLst/>
              <a:cs typeface="Arial" pitchFamily="34" charset="0"/>
            </a:endParaRPr>
          </a:p>
        </p:txBody>
      </p:sp>
      <p:grpSp>
        <p:nvGrpSpPr>
          <p:cNvPr id="8" name="Группа 7"/>
          <p:cNvGrpSpPr/>
          <p:nvPr/>
        </p:nvGrpSpPr>
        <p:grpSpPr>
          <a:xfrm>
            <a:off x="611188" y="928670"/>
            <a:ext cx="4318002" cy="3211910"/>
            <a:chOff x="250825" y="1574884"/>
            <a:chExt cx="4321175" cy="3211910"/>
          </a:xfrm>
        </p:grpSpPr>
        <p:sp>
          <p:nvSpPr>
            <p:cNvPr id="41985" name="Rectangle 1"/>
            <p:cNvSpPr>
              <a:spLocks noChangeArrowheads="1"/>
            </p:cNvSpPr>
            <p:nvPr/>
          </p:nvSpPr>
          <p:spPr bwMode="auto">
            <a:xfrm>
              <a:off x="250825" y="1574884"/>
              <a:ext cx="4321175"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accent2">
                    <a:lumMod val="75000"/>
                  </a:schemeClr>
                </a:solidFill>
                <a:effectLst/>
                <a:cs typeface="Arial" pitchFamily="34" charset="0"/>
              </a:endParaRPr>
            </a:p>
          </p:txBody>
        </p:sp>
        <p:sp>
          <p:nvSpPr>
            <p:cNvPr id="41986" name="Rectangle 2"/>
            <p:cNvSpPr>
              <a:spLocks noChangeArrowheads="1"/>
            </p:cNvSpPr>
            <p:nvPr/>
          </p:nvSpPr>
          <p:spPr bwMode="auto">
            <a:xfrm>
              <a:off x="250825" y="1739806"/>
              <a:ext cx="432117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В составе бюджета на плановый период предусмотрены условно утверждаемые (утвержденные) расходы, которые не распределяются по муниципальным программам.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В соответствии со ст.184.1 БК РФ решением о бюджете утверждается общий объем условно утверждаемых (утвержденных) расходов на первый год планового периода в объеме не менее 2,5 процентов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на второй год планового периода в объеме не менее 5 процентов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 name="Прямоугольник 8"/>
          <p:cNvSpPr/>
          <p:nvPr/>
        </p:nvSpPr>
        <p:spPr>
          <a:xfrm>
            <a:off x="611188" y="4293096"/>
            <a:ext cx="4246564" cy="461665"/>
          </a:xfrm>
          <a:prstGeom prst="rect">
            <a:avLst/>
          </a:prstGeom>
        </p:spPr>
        <p:txBody>
          <a:bodyPr wrap="square">
            <a:spAutoFit/>
          </a:bodyPr>
          <a:lstStyle/>
          <a:p>
            <a:pPr lvl="0" algn="just" eaLnBrk="0" fontAlgn="base" hangingPunct="0">
              <a:spcBef>
                <a:spcPct val="0"/>
              </a:spcBef>
              <a:spcAft>
                <a:spcPct val="0"/>
              </a:spcAft>
            </a:pPr>
            <a:r>
              <a:rPr lang="ru-RU" sz="1200" dirty="0" smtClean="0">
                <a:solidFill>
                  <a:srgbClr val="1A1A1A"/>
                </a:solidFill>
                <a:latin typeface="Calibri" charset="-52"/>
                <a:ea typeface="Times New Roman" pitchFamily="18" charset="0"/>
                <a:cs typeface="Times New Roman" pitchFamily="18" charset="0"/>
              </a:rPr>
              <a:t>Проектом решения СНД поселения предусмотрены условно-утвержденные расходы:</a:t>
            </a:r>
            <a:endParaRPr lang="ru-RU" sz="1200" dirty="0" smtClean="0">
              <a:latin typeface="Arial" pitchFamily="34" charset="0"/>
              <a:cs typeface="Arial" pitchFamily="34" charset="0"/>
            </a:endParaRPr>
          </a:p>
        </p:txBody>
      </p:sp>
      <p:sp>
        <p:nvSpPr>
          <p:cNvPr id="10" name="Rectangle 1"/>
          <p:cNvSpPr>
            <a:spLocks noChangeArrowheads="1"/>
          </p:cNvSpPr>
          <p:nvPr/>
        </p:nvSpPr>
        <p:spPr bwMode="auto">
          <a:xfrm>
            <a:off x="857224" y="5214950"/>
            <a:ext cx="371477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75000"/>
                  </a:schemeClr>
                </a:solidFill>
                <a:effectLst/>
                <a:ea typeface="Calibri" charset="-52"/>
                <a:cs typeface="Times New Roman" pitchFamily="18" charset="0"/>
              </a:rPr>
              <a:t>УСЛОВНО-УТВЕРЖДЕННЫЕ РАСХОДЫ, тыс. руб.</a:t>
            </a:r>
            <a:endParaRPr kumimoji="0" lang="ru-RU" sz="1200" b="1" i="0" u="none" strike="noStrike" cap="none" normalizeH="0" baseline="0" dirty="0" smtClean="0">
              <a:ln>
                <a:noFill/>
              </a:ln>
              <a:solidFill>
                <a:schemeClr val="accent2">
                  <a:lumMod val="75000"/>
                </a:schemeClr>
              </a:solidFill>
              <a:effectLst/>
              <a:cs typeface="Arial" pitchFamily="34" charset="0"/>
            </a:endParaRPr>
          </a:p>
        </p:txBody>
      </p:sp>
      <p:graphicFrame>
        <p:nvGraphicFramePr>
          <p:cNvPr id="12" name="Таблица 11"/>
          <p:cNvGraphicFramePr>
            <a:graphicFrameLocks noGrp="1"/>
          </p:cNvGraphicFramePr>
          <p:nvPr/>
        </p:nvGraphicFramePr>
        <p:xfrm>
          <a:off x="1000099" y="5589240"/>
          <a:ext cx="3571902" cy="741680"/>
        </p:xfrm>
        <a:graphic>
          <a:graphicData uri="http://schemas.openxmlformats.org/drawingml/2006/table">
            <a:tbl>
              <a:tblPr firstRow="1" bandRow="1">
                <a:tableStyleId>{5C22544A-7EE6-4342-B048-85BDC9FD1C3A}</a:tableStyleId>
              </a:tblPr>
              <a:tblGrid>
                <a:gridCol w="1785951"/>
                <a:gridCol w="1785951"/>
              </a:tblGrid>
              <a:tr h="370840">
                <a:tc>
                  <a:txBody>
                    <a:bodyPr/>
                    <a:lstStyle/>
                    <a:p>
                      <a:r>
                        <a:rPr lang="ru-RU" sz="1400" b="0" dirty="0" smtClean="0">
                          <a:solidFill>
                            <a:schemeClr val="tx1"/>
                          </a:solidFill>
                        </a:rPr>
                        <a:t>2026 год</a:t>
                      </a:r>
                      <a:endParaRPr lang="ru-RU" sz="1400" b="0" dirty="0">
                        <a:solidFill>
                          <a:schemeClr val="tx1"/>
                        </a:solidFill>
                      </a:endParaRPr>
                    </a:p>
                  </a:txBody>
                  <a:tcPr>
                    <a:noFill/>
                  </a:tcPr>
                </a:tc>
                <a:tc>
                  <a:txBody>
                    <a:bodyPr/>
                    <a:lstStyle/>
                    <a:p>
                      <a:r>
                        <a:rPr lang="ru-RU" sz="1400" b="1" dirty="0" smtClean="0">
                          <a:solidFill>
                            <a:schemeClr val="tx1"/>
                          </a:solidFill>
                        </a:rPr>
                        <a:t>123,2</a:t>
                      </a:r>
                      <a:endParaRPr lang="ru-RU" sz="1400" b="1" dirty="0">
                        <a:solidFill>
                          <a:schemeClr val="tx1"/>
                        </a:solidFill>
                      </a:endParaRPr>
                    </a:p>
                  </a:txBody>
                  <a:tcPr>
                    <a:noFill/>
                  </a:tcPr>
                </a:tc>
              </a:tr>
              <a:tr h="370840">
                <a:tc>
                  <a:txBody>
                    <a:bodyPr/>
                    <a:lstStyle/>
                    <a:p>
                      <a:r>
                        <a:rPr lang="ru-RU" sz="1400" b="0" dirty="0" smtClean="0">
                          <a:solidFill>
                            <a:schemeClr val="tx1"/>
                          </a:solidFill>
                        </a:rPr>
                        <a:t>2027 год</a:t>
                      </a:r>
                      <a:endParaRPr lang="ru-RU" sz="1400" b="0" dirty="0">
                        <a:solidFill>
                          <a:schemeClr val="tx1"/>
                        </a:solidFill>
                      </a:endParaRPr>
                    </a:p>
                  </a:txBody>
                  <a:tcPr>
                    <a:noFill/>
                  </a:tcPr>
                </a:tc>
                <a:tc>
                  <a:txBody>
                    <a:bodyPr/>
                    <a:lstStyle/>
                    <a:p>
                      <a:r>
                        <a:rPr lang="ru-RU" sz="1400" b="1" dirty="0" smtClean="0">
                          <a:solidFill>
                            <a:schemeClr val="tx1"/>
                          </a:solidFill>
                        </a:rPr>
                        <a:t>251,8</a:t>
                      </a:r>
                      <a:endParaRPr lang="ru-RU" sz="1400" b="1" dirty="0">
                        <a:solidFill>
                          <a:schemeClr val="tx1"/>
                        </a:solidFill>
                      </a:endParaRPr>
                    </a:p>
                  </a:txBody>
                  <a:tcPr>
                    <a:noFill/>
                  </a:tcPr>
                </a:tc>
              </a:tr>
            </a:tbl>
          </a:graphicData>
        </a:graphic>
      </p:graphicFrame>
      <p:sp>
        <p:nvSpPr>
          <p:cNvPr id="307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6" name="Picture 4" descr="Picture background"/>
          <p:cNvPicPr>
            <a:picLocks noChangeAspect="1" noChangeArrowheads="1"/>
          </p:cNvPicPr>
          <p:nvPr/>
        </p:nvPicPr>
        <p:blipFill>
          <a:blip r:embed="rId2" cstate="print"/>
          <a:srcRect/>
          <a:stretch>
            <a:fillRect/>
          </a:stretch>
        </p:blipFill>
        <p:spPr bwMode="auto">
          <a:xfrm>
            <a:off x="5572132" y="1500174"/>
            <a:ext cx="2904526" cy="4143404"/>
          </a:xfrm>
          <a:prstGeom prst="rect">
            <a:avLst/>
          </a:prstGeom>
          <a:noFill/>
        </p:spPr>
      </p:pic>
      <p:cxnSp>
        <p:nvCxnSpPr>
          <p:cNvPr id="17" name="Прямая соединительная линия 16"/>
          <p:cNvCxnSpPr/>
          <p:nvPr/>
        </p:nvCxnSpPr>
        <p:spPr>
          <a:xfrm>
            <a:off x="611188" y="4221088"/>
            <a:ext cx="43928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004048" y="980728"/>
            <a:ext cx="0" cy="54006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algn="l"/>
            <a:r>
              <a:rPr lang="ru-RU" sz="3200" b="1" dirty="0" smtClean="0">
                <a:solidFill>
                  <a:schemeClr val="accent5">
                    <a:lumMod val="75000"/>
                  </a:schemeClr>
                </a:solidFill>
              </a:rPr>
              <a:t>  ДЕФИЦИТ</a:t>
            </a:r>
            <a:endParaRPr lang="ru-RU" sz="3200" b="1" dirty="0">
              <a:solidFill>
                <a:schemeClr val="accent5">
                  <a:lumMod val="75000"/>
                </a:schemeClr>
              </a:solidFill>
            </a:endParaRPr>
          </a:p>
        </p:txBody>
      </p:sp>
      <p:sp>
        <p:nvSpPr>
          <p:cNvPr id="44033" name="Rectangle 1"/>
          <p:cNvSpPr>
            <a:spLocks noChangeArrowheads="1"/>
          </p:cNvSpPr>
          <p:nvPr/>
        </p:nvSpPr>
        <p:spPr bwMode="auto">
          <a:xfrm>
            <a:off x="468313" y="1124744"/>
            <a:ext cx="84248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В процессе принятия и исполнения бюджета поселения большое значение приобретает сбалансированность доходов и расходов. Если доходы превышают расходы, возникает </a:t>
            </a:r>
            <a:r>
              <a:rPr kumimoji="0" lang="ru-RU" sz="1200" b="0" i="0" u="none" strike="noStrike" cap="none" normalizeH="0" baseline="0" dirty="0" err="1" smtClean="0">
                <a:ln>
                  <a:noFill/>
                </a:ln>
                <a:solidFill>
                  <a:srgbClr val="1A1A1A"/>
                </a:solidFill>
                <a:effectLst/>
                <a:latin typeface="Calibri" charset="-52"/>
                <a:ea typeface="Times New Roman" pitchFamily="18" charset="0"/>
                <a:cs typeface="Times New Roman" pitchFamily="18" charset="0"/>
              </a:rPr>
              <a:t>профицит</a:t>
            </a:r>
            <a:r>
              <a:rPr kumimoji="0" lang="ru-RU" sz="12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 Но чаще всего расходы превышают доходы. В таком случае возникает дефицит.</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6" name="Группа 25"/>
          <p:cNvGrpSpPr/>
          <p:nvPr/>
        </p:nvGrpSpPr>
        <p:grpSpPr>
          <a:xfrm>
            <a:off x="468313" y="2060848"/>
            <a:ext cx="2735535" cy="576064"/>
            <a:chOff x="250825" y="2060848"/>
            <a:chExt cx="2953023" cy="576064"/>
          </a:xfrm>
        </p:grpSpPr>
        <p:sp>
          <p:nvSpPr>
            <p:cNvPr id="12" name="Скругленный прямоугольник 11"/>
            <p:cNvSpPr/>
            <p:nvPr/>
          </p:nvSpPr>
          <p:spPr>
            <a:xfrm>
              <a:off x="250825" y="206084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Доходы бюджета</a:t>
              </a:r>
              <a:endParaRPr lang="ru-RU" sz="1200" dirty="0"/>
            </a:p>
          </p:txBody>
        </p:sp>
        <p:sp>
          <p:nvSpPr>
            <p:cNvPr id="13" name="Скругленный прямоугольник 12"/>
            <p:cNvSpPr/>
            <p:nvPr/>
          </p:nvSpPr>
          <p:spPr>
            <a:xfrm>
              <a:off x="2051720" y="2060848"/>
              <a:ext cx="1152128" cy="21602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Дефицит</a:t>
              </a:r>
              <a:endParaRPr lang="ru-RU" sz="1200" dirty="0"/>
            </a:p>
          </p:txBody>
        </p:sp>
        <p:sp>
          <p:nvSpPr>
            <p:cNvPr id="14" name="Скругленный прямоугольник 13"/>
            <p:cNvSpPr/>
            <p:nvPr/>
          </p:nvSpPr>
          <p:spPr>
            <a:xfrm>
              <a:off x="250825" y="242088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Расходы бюджета</a:t>
              </a:r>
              <a:endParaRPr lang="ru-RU" sz="1200" dirty="0"/>
            </a:p>
          </p:txBody>
        </p:sp>
      </p:grpSp>
      <p:grpSp>
        <p:nvGrpSpPr>
          <p:cNvPr id="38" name="Группа 37"/>
          <p:cNvGrpSpPr/>
          <p:nvPr/>
        </p:nvGrpSpPr>
        <p:grpSpPr>
          <a:xfrm>
            <a:off x="468313" y="3140968"/>
            <a:ext cx="2735535" cy="504056"/>
            <a:chOff x="250825" y="3140968"/>
            <a:chExt cx="2953023" cy="504056"/>
          </a:xfrm>
          <a:solidFill>
            <a:schemeClr val="accent1">
              <a:lumMod val="75000"/>
            </a:schemeClr>
          </a:solidFill>
        </p:grpSpPr>
        <p:sp>
          <p:nvSpPr>
            <p:cNvPr id="19" name="Скругленный прямоугольник 18"/>
            <p:cNvSpPr/>
            <p:nvPr/>
          </p:nvSpPr>
          <p:spPr>
            <a:xfrm>
              <a:off x="250825" y="3429000"/>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Расходы бюджета</a:t>
              </a:r>
              <a:endParaRPr lang="ru-RU" sz="1200" dirty="0"/>
            </a:p>
          </p:txBody>
        </p:sp>
        <p:sp>
          <p:nvSpPr>
            <p:cNvPr id="20" name="Скругленный прямоугольник 19"/>
            <p:cNvSpPr/>
            <p:nvPr/>
          </p:nvSpPr>
          <p:spPr>
            <a:xfrm>
              <a:off x="250825" y="3140968"/>
              <a:ext cx="2953023" cy="2160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Доходы бюджета</a:t>
              </a:r>
              <a:endParaRPr lang="ru-RU" sz="1200" dirty="0"/>
            </a:p>
          </p:txBody>
        </p:sp>
        <p:sp>
          <p:nvSpPr>
            <p:cNvPr id="21" name="Скругленный прямоугольник 20"/>
            <p:cNvSpPr/>
            <p:nvPr/>
          </p:nvSpPr>
          <p:spPr>
            <a:xfrm>
              <a:off x="2051720" y="3429000"/>
              <a:ext cx="1152128" cy="21602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t>Профицит</a:t>
              </a:r>
              <a:endParaRPr lang="ru-RU" sz="1200" dirty="0"/>
            </a:p>
          </p:txBody>
        </p:sp>
      </p:grpSp>
      <p:sp>
        <p:nvSpPr>
          <p:cNvPr id="44034" name="Rectangle 2"/>
          <p:cNvSpPr>
            <a:spLocks noChangeArrowheads="1"/>
          </p:cNvSpPr>
          <p:nvPr/>
        </p:nvSpPr>
        <p:spPr bwMode="auto">
          <a:xfrm>
            <a:off x="3707904" y="1988840"/>
            <a:ext cx="49685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ИСТОЧНИК ФИНАНСИРОВАНИЯ ДЕФИЦИТА БЮДЖЕТА</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Прямоугольник с двумя скругленными противолежащими углами 22"/>
          <p:cNvSpPr/>
          <p:nvPr/>
        </p:nvSpPr>
        <p:spPr>
          <a:xfrm>
            <a:off x="3635896" y="2420888"/>
            <a:ext cx="1512168" cy="720080"/>
          </a:xfrm>
          <a:prstGeom prst="round2Diag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rPr>
              <a:t>Изменение остатков </a:t>
            </a:r>
            <a:r>
              <a:rPr lang="ru-RU" sz="1100" dirty="0" smtClean="0">
                <a:solidFill>
                  <a:schemeClr val="tx1"/>
                </a:solidFill>
              </a:rPr>
              <a:t>средств по учету средств местного бюджета</a:t>
            </a:r>
            <a:endParaRPr lang="ru-RU" sz="1100" dirty="0">
              <a:solidFill>
                <a:schemeClr val="tx1"/>
              </a:solidFill>
            </a:endParaRPr>
          </a:p>
        </p:txBody>
      </p:sp>
      <p:sp>
        <p:nvSpPr>
          <p:cNvPr id="24" name="Прямоугольник с двумя скругленными противолежащими углами 23"/>
          <p:cNvSpPr/>
          <p:nvPr/>
        </p:nvSpPr>
        <p:spPr>
          <a:xfrm>
            <a:off x="5220072" y="2420888"/>
            <a:ext cx="2088232" cy="720080"/>
          </a:xfrm>
          <a:prstGeom prst="round2Diag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Бюджетные кредиты</a:t>
            </a:r>
            <a:r>
              <a:rPr lang="ru-RU" sz="1200" dirty="0" smtClean="0">
                <a:solidFill>
                  <a:schemeClr val="tx1"/>
                </a:solidFill>
              </a:rPr>
              <a:t>, полученные от бюджетов др.уровней бюджетной системы РФ</a:t>
            </a:r>
            <a:endParaRPr lang="ru-RU" sz="1200" dirty="0">
              <a:solidFill>
                <a:schemeClr val="tx1"/>
              </a:solidFill>
            </a:endParaRPr>
          </a:p>
        </p:txBody>
      </p:sp>
      <p:sp>
        <p:nvSpPr>
          <p:cNvPr id="25" name="Прямоугольник с двумя скругленными противолежащими углами 24"/>
          <p:cNvSpPr/>
          <p:nvPr/>
        </p:nvSpPr>
        <p:spPr>
          <a:xfrm>
            <a:off x="7381007" y="2420888"/>
            <a:ext cx="1512168" cy="720080"/>
          </a:xfrm>
          <a:prstGeom prst="round2Diag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200" b="1" dirty="0" smtClean="0">
                <a:solidFill>
                  <a:srgbClr val="1A1A1A"/>
                </a:solidFill>
                <a:latin typeface="Calibri" charset="-52"/>
                <a:ea typeface="Times New Roman" pitchFamily="18" charset="0"/>
                <a:cs typeface="Times New Roman" pitchFamily="18" charset="0"/>
              </a:rPr>
              <a:t>Кредиты</a:t>
            </a:r>
            <a:r>
              <a:rPr lang="ru-RU" sz="1200" dirty="0" smtClean="0">
                <a:solidFill>
                  <a:srgbClr val="1A1A1A"/>
                </a:solidFill>
                <a:latin typeface="Calibri" charset="-52"/>
                <a:ea typeface="Times New Roman" pitchFamily="18" charset="0"/>
                <a:cs typeface="Times New Roman" pitchFamily="18" charset="0"/>
              </a:rPr>
              <a:t>, полученные от кредитных организаций</a:t>
            </a:r>
            <a:endParaRPr lang="ru-RU" sz="1200" dirty="0" smtClean="0">
              <a:solidFill>
                <a:schemeClr val="tx1"/>
              </a:solidFill>
              <a:latin typeface="Arial" pitchFamily="34" charset="0"/>
              <a:cs typeface="Arial" pitchFamily="34" charset="0"/>
            </a:endParaRPr>
          </a:p>
        </p:txBody>
      </p:sp>
      <p:sp>
        <p:nvSpPr>
          <p:cNvPr id="29" name="Правая фигурная скобка 28"/>
          <p:cNvSpPr/>
          <p:nvPr/>
        </p:nvSpPr>
        <p:spPr>
          <a:xfrm rot="5400000">
            <a:off x="6012507" y="692349"/>
            <a:ext cx="504056" cy="5257279"/>
          </a:xfrm>
          <a:prstGeom prst="rightBrace">
            <a:avLst>
              <a:gd name="adj1" fmla="val 8333"/>
              <a:gd name="adj2" fmla="val 49712"/>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Скругленный прямоугольник 29"/>
          <p:cNvSpPr/>
          <p:nvPr/>
        </p:nvSpPr>
        <p:spPr>
          <a:xfrm>
            <a:off x="3635896" y="3573016"/>
            <a:ext cx="5257279" cy="2880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Муниципальный долг – совокупность долговых обязательств </a:t>
            </a:r>
            <a:endParaRPr lang="ru-RU" sz="1400" b="1" dirty="0">
              <a:solidFill>
                <a:schemeClr val="tx1"/>
              </a:solidFill>
            </a:endParaRPr>
          </a:p>
        </p:txBody>
      </p:sp>
      <p:sp>
        <p:nvSpPr>
          <p:cNvPr id="31" name="Прямоугольник 30"/>
          <p:cNvSpPr/>
          <p:nvPr/>
        </p:nvSpPr>
        <p:spPr>
          <a:xfrm>
            <a:off x="3635896" y="5301208"/>
            <a:ext cx="5257279" cy="646331"/>
          </a:xfrm>
          <a:prstGeom prst="rect">
            <a:avLst/>
          </a:prstGeom>
        </p:spPr>
        <p:txBody>
          <a:bodyPr wrap="square">
            <a:spAutoFit/>
          </a:bodyPr>
          <a:lstStyle/>
          <a:p>
            <a:r>
              <a:rPr lang="ru-RU" sz="1200" b="1" dirty="0" smtClean="0"/>
              <a:t>Предельный объем муниципального долга </a:t>
            </a:r>
            <a:r>
              <a:rPr lang="ru-RU" sz="1200" dirty="0" smtClean="0"/>
              <a:t>- установленный Бюджетным кодексом Российской Федерации максимальный объем долговых обязательств, которые может принять на себя муниципальное образование</a:t>
            </a:r>
            <a:endParaRPr lang="ru-RU" sz="1200" dirty="0"/>
          </a:p>
        </p:txBody>
      </p:sp>
      <p:sp>
        <p:nvSpPr>
          <p:cNvPr id="32" name="Прямоугольник 31"/>
          <p:cNvSpPr/>
          <p:nvPr/>
        </p:nvSpPr>
        <p:spPr>
          <a:xfrm>
            <a:off x="3635896" y="6022757"/>
            <a:ext cx="5257279" cy="646331"/>
          </a:xfrm>
          <a:prstGeom prst="rect">
            <a:avLst/>
          </a:prstGeom>
        </p:spPr>
        <p:txBody>
          <a:bodyPr wrap="square">
            <a:spAutoFit/>
          </a:bodyPr>
          <a:lstStyle/>
          <a:p>
            <a:r>
              <a:rPr lang="ru-RU" sz="1200" b="1" dirty="0" smtClean="0"/>
              <a:t>Верхний предел муниципального долга </a:t>
            </a:r>
            <a:r>
              <a:rPr lang="ru-RU" sz="1200" dirty="0" smtClean="0"/>
              <a:t>– расчетный показатель, учитывающий объем долга на начало года, привлечение и погашение кредитов в течении года</a:t>
            </a:r>
            <a:endParaRPr lang="ru-RU" sz="1200" dirty="0"/>
          </a:p>
        </p:txBody>
      </p:sp>
      <p:sp>
        <p:nvSpPr>
          <p:cNvPr id="33" name="TextBox 32"/>
          <p:cNvSpPr txBox="1"/>
          <p:nvPr/>
        </p:nvSpPr>
        <p:spPr>
          <a:xfrm>
            <a:off x="468313" y="5445224"/>
            <a:ext cx="3025031" cy="523220"/>
          </a:xfrm>
          <a:prstGeom prst="rect">
            <a:avLst/>
          </a:prstGeom>
          <a:noFill/>
        </p:spPr>
        <p:txBody>
          <a:bodyPr wrap="square" rtlCol="0">
            <a:spAutoFit/>
          </a:bodyPr>
          <a:lstStyle/>
          <a:p>
            <a:r>
              <a:rPr lang="ru-RU" sz="1400" b="1" dirty="0" smtClean="0">
                <a:solidFill>
                  <a:schemeClr val="accent5">
                    <a:lumMod val="50000"/>
                  </a:schemeClr>
                </a:solidFill>
              </a:rPr>
              <a:t>Объем реструктуризированного муниципального долга</a:t>
            </a:r>
            <a:endParaRPr lang="ru-RU" sz="1400" b="1" dirty="0">
              <a:solidFill>
                <a:schemeClr val="accent5">
                  <a:lumMod val="50000"/>
                </a:schemeClr>
              </a:solidFill>
            </a:endParaRPr>
          </a:p>
        </p:txBody>
      </p:sp>
      <p:grpSp>
        <p:nvGrpSpPr>
          <p:cNvPr id="41" name="Группа 40"/>
          <p:cNvGrpSpPr/>
          <p:nvPr/>
        </p:nvGrpSpPr>
        <p:grpSpPr>
          <a:xfrm>
            <a:off x="611188" y="6237312"/>
            <a:ext cx="2301940" cy="314499"/>
            <a:chOff x="611560" y="6086574"/>
            <a:chExt cx="2301940" cy="314499"/>
          </a:xfrm>
        </p:grpSpPr>
        <p:sp>
          <p:nvSpPr>
            <p:cNvPr id="34" name="TextBox 33"/>
            <p:cNvSpPr txBox="1"/>
            <p:nvPr/>
          </p:nvSpPr>
          <p:spPr>
            <a:xfrm>
              <a:off x="611560" y="6093296"/>
              <a:ext cx="550151" cy="307777"/>
            </a:xfrm>
            <a:prstGeom prst="rect">
              <a:avLst/>
            </a:prstGeom>
            <a:noFill/>
          </p:spPr>
          <p:txBody>
            <a:bodyPr wrap="none" rtlCol="0">
              <a:spAutoFit/>
            </a:bodyPr>
            <a:lstStyle/>
            <a:p>
              <a:r>
                <a:rPr lang="ru-RU" sz="1400" b="1" dirty="0" smtClean="0"/>
                <a:t>2024</a:t>
              </a:r>
              <a:endParaRPr lang="ru-RU" sz="1400" b="1" dirty="0"/>
            </a:p>
          </p:txBody>
        </p:sp>
        <p:sp>
          <p:nvSpPr>
            <p:cNvPr id="35" name="Прямоугольник 34"/>
            <p:cNvSpPr/>
            <p:nvPr/>
          </p:nvSpPr>
          <p:spPr>
            <a:xfrm>
              <a:off x="2363349" y="6086574"/>
              <a:ext cx="550151" cy="307777"/>
            </a:xfrm>
            <a:prstGeom prst="rect">
              <a:avLst/>
            </a:prstGeom>
          </p:spPr>
          <p:txBody>
            <a:bodyPr wrap="none">
              <a:spAutoFit/>
            </a:bodyPr>
            <a:lstStyle/>
            <a:p>
              <a:pPr lvl="0"/>
              <a:r>
                <a:rPr lang="ru-RU" sz="1400" b="1" dirty="0" smtClean="0">
                  <a:solidFill>
                    <a:prstClr val="black"/>
                  </a:solidFill>
                </a:rPr>
                <a:t>2026</a:t>
              </a:r>
              <a:endParaRPr lang="ru-RU" sz="1400" b="1" dirty="0">
                <a:solidFill>
                  <a:prstClr val="black"/>
                </a:solidFill>
              </a:endParaRPr>
            </a:p>
          </p:txBody>
        </p:sp>
        <p:sp>
          <p:nvSpPr>
            <p:cNvPr id="36" name="Прямоугольник 35"/>
            <p:cNvSpPr/>
            <p:nvPr/>
          </p:nvSpPr>
          <p:spPr>
            <a:xfrm>
              <a:off x="1475656" y="6086574"/>
              <a:ext cx="550151" cy="307777"/>
            </a:xfrm>
            <a:prstGeom prst="rect">
              <a:avLst/>
            </a:prstGeom>
          </p:spPr>
          <p:txBody>
            <a:bodyPr wrap="none">
              <a:spAutoFit/>
            </a:bodyPr>
            <a:lstStyle/>
            <a:p>
              <a:pPr lvl="0"/>
              <a:r>
                <a:rPr lang="ru-RU" sz="1400" b="1" dirty="0" smtClean="0">
                  <a:solidFill>
                    <a:prstClr val="black"/>
                  </a:solidFill>
                </a:rPr>
                <a:t>2025</a:t>
              </a:r>
              <a:endParaRPr lang="ru-RU" sz="1400" b="1" dirty="0">
                <a:solidFill>
                  <a:prstClr val="black"/>
                </a:solidFill>
              </a:endParaRPr>
            </a:p>
          </p:txBody>
        </p:sp>
      </p:grpSp>
      <p:sp>
        <p:nvSpPr>
          <p:cNvPr id="27" name="TextBox 26"/>
          <p:cNvSpPr txBox="1"/>
          <p:nvPr/>
        </p:nvSpPr>
        <p:spPr>
          <a:xfrm>
            <a:off x="755576" y="5949280"/>
            <a:ext cx="357190" cy="369332"/>
          </a:xfrm>
          <a:prstGeom prst="rect">
            <a:avLst/>
          </a:prstGeom>
          <a:noFill/>
        </p:spPr>
        <p:txBody>
          <a:bodyPr wrap="square" rtlCol="0">
            <a:spAutoFit/>
          </a:bodyPr>
          <a:lstStyle/>
          <a:p>
            <a:r>
              <a:rPr lang="ru-RU" b="1" dirty="0" smtClean="0"/>
              <a:t>0</a:t>
            </a:r>
            <a:endParaRPr lang="ru-RU" b="1" dirty="0"/>
          </a:p>
        </p:txBody>
      </p:sp>
      <p:sp>
        <p:nvSpPr>
          <p:cNvPr id="28" name="TextBox 27"/>
          <p:cNvSpPr txBox="1"/>
          <p:nvPr/>
        </p:nvSpPr>
        <p:spPr>
          <a:xfrm>
            <a:off x="1547664" y="5949280"/>
            <a:ext cx="357190" cy="369332"/>
          </a:xfrm>
          <a:prstGeom prst="rect">
            <a:avLst/>
          </a:prstGeom>
          <a:noFill/>
        </p:spPr>
        <p:txBody>
          <a:bodyPr wrap="square" rtlCol="0">
            <a:spAutoFit/>
          </a:bodyPr>
          <a:lstStyle/>
          <a:p>
            <a:r>
              <a:rPr lang="ru-RU" b="1" dirty="0" smtClean="0"/>
              <a:t>0</a:t>
            </a:r>
            <a:endParaRPr lang="ru-RU" b="1" dirty="0"/>
          </a:p>
        </p:txBody>
      </p:sp>
      <p:sp>
        <p:nvSpPr>
          <p:cNvPr id="37" name="TextBox 36"/>
          <p:cNvSpPr txBox="1"/>
          <p:nvPr/>
        </p:nvSpPr>
        <p:spPr>
          <a:xfrm>
            <a:off x="2483768" y="5949280"/>
            <a:ext cx="357190" cy="369332"/>
          </a:xfrm>
          <a:prstGeom prst="rect">
            <a:avLst/>
          </a:prstGeom>
          <a:noFill/>
        </p:spPr>
        <p:txBody>
          <a:bodyPr wrap="square" rtlCol="0">
            <a:spAutoFit/>
          </a:bodyPr>
          <a:lstStyle/>
          <a:p>
            <a:r>
              <a:rPr lang="ru-RU" b="1" dirty="0" smtClean="0"/>
              <a:t>0</a:t>
            </a:r>
            <a:endParaRPr lang="ru-RU" b="1" dirty="0"/>
          </a:p>
        </p:txBody>
      </p:sp>
      <p:sp>
        <p:nvSpPr>
          <p:cNvPr id="2050"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6" name="Picture 8" descr="Picture background"/>
          <p:cNvPicPr>
            <a:picLocks noChangeAspect="1" noChangeArrowheads="1"/>
          </p:cNvPicPr>
          <p:nvPr/>
        </p:nvPicPr>
        <p:blipFill>
          <a:blip r:embed="rId2" cstate="print"/>
          <a:srcRect l="13958" t="40000" r="9167"/>
          <a:stretch>
            <a:fillRect/>
          </a:stretch>
        </p:blipFill>
        <p:spPr bwMode="auto">
          <a:xfrm>
            <a:off x="468313" y="4000504"/>
            <a:ext cx="2928958" cy="1285884"/>
          </a:xfrm>
          <a:prstGeom prst="rect">
            <a:avLst/>
          </a:prstGeom>
          <a:noFill/>
        </p:spPr>
      </p:pic>
      <p:cxnSp>
        <p:nvCxnSpPr>
          <p:cNvPr id="43" name="Прямая соединительная линия 42"/>
          <p:cNvCxnSpPr/>
          <p:nvPr/>
        </p:nvCxnSpPr>
        <p:spPr>
          <a:xfrm>
            <a:off x="468313" y="1844824"/>
            <a:ext cx="8424862"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3200" b="1" dirty="0" smtClean="0">
                <a:solidFill>
                  <a:schemeClr val="accent5">
                    <a:lumMod val="75000"/>
                  </a:schemeClr>
                </a:solidFill>
              </a:rPr>
              <a:t>Бюджет для граждан</a:t>
            </a:r>
            <a:endParaRPr lang="ru-RU" sz="3200" b="1" dirty="0">
              <a:solidFill>
                <a:schemeClr val="accent5">
                  <a:lumMod val="75000"/>
                </a:schemeClr>
              </a:solidFill>
            </a:endParaRPr>
          </a:p>
        </p:txBody>
      </p:sp>
      <p:sp>
        <p:nvSpPr>
          <p:cNvPr id="3" name="Содержимое 2"/>
          <p:cNvSpPr>
            <a:spLocks noGrp="1"/>
          </p:cNvSpPr>
          <p:nvPr>
            <p:ph idx="1"/>
          </p:nvPr>
        </p:nvSpPr>
        <p:spPr>
          <a:xfrm>
            <a:off x="457200" y="1600200"/>
            <a:ext cx="4618856" cy="4565104"/>
          </a:xfrm>
        </p:spPr>
        <p:txBody>
          <a:bodyPr>
            <a:normAutofit fontScale="47500" lnSpcReduction="20000"/>
          </a:bodyPr>
          <a:lstStyle/>
          <a:p>
            <a:pPr marL="1588" indent="-1588">
              <a:buNone/>
            </a:pPr>
            <a:r>
              <a:rPr lang="ru-RU" dirty="0" smtClean="0"/>
              <a:t>Брошюра «</a:t>
            </a:r>
            <a:r>
              <a:rPr lang="ru-RU" b="1" dirty="0" smtClean="0">
                <a:solidFill>
                  <a:schemeClr val="accent5">
                    <a:lumMod val="75000"/>
                  </a:schemeClr>
                </a:solidFill>
              </a:rPr>
              <a:t>БЮДЖЕТ ДЛЯ ГРАЖДАН</a:t>
            </a:r>
            <a:r>
              <a:rPr lang="ru-RU" dirty="0" smtClean="0"/>
              <a:t>» - это упрощенная версия Бюджетного документа, доступная для широкого круга заинтересованных пользователей. Брошюра разработана для ознакомления граждан с задачами и приоритетными направлениями бюджетной политики, основными условиями формирования и исполнения бюджета </a:t>
            </a:r>
            <a:r>
              <a:rPr lang="ru-RU" b="1" dirty="0" smtClean="0">
                <a:solidFill>
                  <a:schemeClr val="accent5">
                    <a:lumMod val="75000"/>
                  </a:schemeClr>
                </a:solidFill>
              </a:rPr>
              <a:t>Архангельского</a:t>
            </a:r>
            <a:r>
              <a:rPr lang="ru-RU" dirty="0" smtClean="0"/>
              <a:t> сельского поселения, источниками доходов бюджета местного бюджета, обоснованиями бюджетных расходов, планируемыми и достигнутыми результатами использования бюджетных ассигнований, а также вовлечения граждан в обсуждение бюджетных решений. </a:t>
            </a:r>
          </a:p>
          <a:p>
            <a:pPr>
              <a:buNone/>
            </a:pPr>
            <a:endParaRPr lang="ru-RU" dirty="0" smtClean="0"/>
          </a:p>
          <a:p>
            <a:pPr marL="547688" indent="347663">
              <a:buNone/>
            </a:pPr>
            <a:r>
              <a:rPr lang="ru-RU" b="1" dirty="0" smtClean="0">
                <a:solidFill>
                  <a:schemeClr val="accent3">
                    <a:lumMod val="50000"/>
                  </a:schemeClr>
                </a:solidFill>
              </a:rPr>
              <a:t> ОСНОВНЫЕ ЦЕЛИ:</a:t>
            </a:r>
          </a:p>
          <a:p>
            <a:pPr marL="547688" indent="-4763">
              <a:buNone/>
            </a:pPr>
            <a:r>
              <a:rPr lang="ru-RU" dirty="0" smtClean="0"/>
              <a:t>1. обеспечение прозрачности (открытости) информации о бюджете, публикация ее в понятной, доступной форме в средствах массовой информации;</a:t>
            </a:r>
          </a:p>
          <a:p>
            <a:pPr marL="547688" indent="-4763">
              <a:buNone/>
            </a:pPr>
            <a:r>
              <a:rPr lang="ru-RU" dirty="0" smtClean="0"/>
              <a:t>2. взаимодействие власти и граждан, общественный контроль;</a:t>
            </a:r>
          </a:p>
          <a:p>
            <a:pPr marL="547688" indent="-4763">
              <a:buNone/>
            </a:pPr>
            <a:r>
              <a:rPr lang="ru-RU" dirty="0" smtClean="0"/>
              <a:t>3. повышение финансовой грамотности населения.</a:t>
            </a:r>
          </a:p>
          <a:p>
            <a:pPr marL="1588" indent="-1588">
              <a:buNone/>
            </a:pPr>
            <a:endParaRPr lang="ru-RU" dirty="0" smtClean="0"/>
          </a:p>
          <a:p>
            <a:pPr marL="1588" indent="-1588">
              <a:buNone/>
            </a:pPr>
            <a:endParaRPr lang="ru-RU" dirty="0" smtClean="0"/>
          </a:p>
          <a:p>
            <a:pPr marL="1588" indent="-1588">
              <a:buNone/>
            </a:pPr>
            <a:endParaRPr lang="ru-RU" dirty="0" smtClean="0"/>
          </a:p>
          <a:p>
            <a:pPr>
              <a:buNone/>
            </a:pPr>
            <a:endParaRPr lang="ru-RU" dirty="0"/>
          </a:p>
        </p:txBody>
      </p:sp>
      <p:grpSp>
        <p:nvGrpSpPr>
          <p:cNvPr id="4" name="Group 2"/>
          <p:cNvGrpSpPr/>
          <p:nvPr/>
        </p:nvGrpSpPr>
        <p:grpSpPr>
          <a:xfrm>
            <a:off x="5220072" y="548680"/>
            <a:ext cx="3451709" cy="5802192"/>
            <a:chOff x="0" y="0"/>
            <a:chExt cx="11604477" cy="12436682"/>
          </a:xfrm>
        </p:grpSpPr>
        <p:pic>
          <p:nvPicPr>
            <p:cNvPr id="5" name="Picture 3"/>
            <p:cNvPicPr>
              <a:picLocks noChangeAspect="1"/>
            </p:cNvPicPr>
            <p:nvPr/>
          </p:nvPicPr>
          <p:blipFill>
            <a:blip r:embed="rId2" cstate="print"/>
            <a:srcRect l="18887" r="18887"/>
            <a:stretch>
              <a:fillRect/>
            </a:stretch>
          </p:blipFill>
          <p:spPr>
            <a:xfrm>
              <a:off x="0" y="0"/>
              <a:ext cx="11604477" cy="12436682"/>
            </a:xfrm>
            <a:prstGeom prst="rect">
              <a:avLst/>
            </a:prstGeom>
          </p:spPr>
        </p:pic>
      </p:grpSp>
      <p:cxnSp>
        <p:nvCxnSpPr>
          <p:cNvPr id="9" name="Прямая соединительная линия 8"/>
          <p:cNvCxnSpPr/>
          <p:nvPr/>
        </p:nvCxnSpPr>
        <p:spPr>
          <a:xfrm>
            <a:off x="468313" y="6381328"/>
            <a:ext cx="4536876"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78097"/>
          </a:xfrm>
        </p:spPr>
        <p:txBody>
          <a:bodyPr/>
          <a:lstStyle/>
          <a:p>
            <a:r>
              <a:rPr lang="ru-RU" b="1" dirty="0" smtClean="0">
                <a:solidFill>
                  <a:schemeClr val="accent5">
                    <a:lumMod val="50000"/>
                  </a:schemeClr>
                </a:solidFill>
              </a:rPr>
              <a:t>Контактная информация</a:t>
            </a:r>
            <a:endParaRPr lang="ru-RU" b="1" dirty="0">
              <a:solidFill>
                <a:schemeClr val="accent5">
                  <a:lumMod val="50000"/>
                </a:schemeClr>
              </a:solidFill>
            </a:endParaRPr>
          </a:p>
        </p:txBody>
      </p:sp>
      <p:sp>
        <p:nvSpPr>
          <p:cNvPr id="3" name="Прямоугольник 2"/>
          <p:cNvSpPr/>
          <p:nvPr/>
        </p:nvSpPr>
        <p:spPr>
          <a:xfrm>
            <a:off x="448454" y="1357298"/>
            <a:ext cx="8247091" cy="1200329"/>
          </a:xfrm>
          <a:prstGeom prst="rect">
            <a:avLst/>
          </a:prstGeom>
        </p:spPr>
        <p:txBody>
          <a:bodyPr wrap="square">
            <a:spAutoFit/>
          </a:bodyPr>
          <a:lstStyle/>
          <a:p>
            <a:pPr algn="ctr"/>
            <a:r>
              <a:rPr lang="ru-RU" sz="2400" b="1" dirty="0" smtClean="0">
                <a:solidFill>
                  <a:schemeClr val="accent5">
                    <a:lumMod val="75000"/>
                  </a:schemeClr>
                </a:solidFill>
              </a:rPr>
              <a:t>Администрация Архангельского сельского поселения </a:t>
            </a:r>
          </a:p>
          <a:p>
            <a:pPr algn="ctr"/>
            <a:r>
              <a:rPr lang="ru-RU" sz="2400" b="1" dirty="0" smtClean="0">
                <a:solidFill>
                  <a:schemeClr val="accent5">
                    <a:lumMod val="75000"/>
                  </a:schemeClr>
                </a:solidFill>
              </a:rPr>
              <a:t>Хохольского муниципального района </a:t>
            </a:r>
          </a:p>
          <a:p>
            <a:pPr algn="ctr"/>
            <a:r>
              <a:rPr lang="ru-RU" sz="2400" b="1" dirty="0" smtClean="0">
                <a:solidFill>
                  <a:schemeClr val="accent5">
                    <a:lumMod val="75000"/>
                  </a:schemeClr>
                </a:solidFill>
              </a:rPr>
              <a:t>Воронежской области</a:t>
            </a:r>
            <a:endParaRPr lang="ru-RU" sz="2400" b="1" dirty="0">
              <a:solidFill>
                <a:schemeClr val="accent5">
                  <a:lumMod val="75000"/>
                </a:schemeClr>
              </a:solidFill>
            </a:endParaRPr>
          </a:p>
        </p:txBody>
      </p:sp>
      <p:grpSp>
        <p:nvGrpSpPr>
          <p:cNvPr id="4" name="Группа 3"/>
          <p:cNvGrpSpPr/>
          <p:nvPr/>
        </p:nvGrpSpPr>
        <p:grpSpPr>
          <a:xfrm>
            <a:off x="2571736" y="2928934"/>
            <a:ext cx="3855008" cy="571504"/>
            <a:chOff x="2571736" y="2928934"/>
            <a:chExt cx="3855008" cy="571504"/>
          </a:xfrm>
        </p:grpSpPr>
        <p:sp>
          <p:nvSpPr>
            <p:cNvPr id="5" name="Прямоугольник 4"/>
            <p:cNvSpPr/>
            <p:nvPr/>
          </p:nvSpPr>
          <p:spPr>
            <a:xfrm>
              <a:off x="3500430" y="2928934"/>
              <a:ext cx="2926314" cy="369332"/>
            </a:xfrm>
            <a:prstGeom prst="rect">
              <a:avLst/>
            </a:prstGeom>
          </p:spPr>
          <p:txBody>
            <a:bodyPr wrap="none">
              <a:spAutoFit/>
            </a:bodyPr>
            <a:lstStyle/>
            <a:p>
              <a:r>
                <a:rPr lang="ru-RU" dirty="0" smtClean="0">
                  <a:solidFill>
                    <a:schemeClr val="accent1">
                      <a:lumMod val="75000"/>
                    </a:schemeClr>
                  </a:solidFill>
                  <a:latin typeface="Cambria" pitchFamily="18" charset="0"/>
                  <a:ea typeface="Cambria" pitchFamily="18" charset="0"/>
                </a:rPr>
                <a:t>Телефон: 8(47371)73-2-17</a:t>
              </a:r>
            </a:p>
          </p:txBody>
        </p:sp>
        <p:sp>
          <p:nvSpPr>
            <p:cNvPr id="6" name="Овал 5"/>
            <p:cNvSpPr/>
            <p:nvPr/>
          </p:nvSpPr>
          <p:spPr>
            <a:xfrm>
              <a:off x="2571736" y="2928934"/>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C:\Users\Людмила\Downloads\icons8-телефон-64.png"/>
            <p:cNvPicPr>
              <a:picLocks noChangeAspect="1" noChangeArrowheads="1"/>
            </p:cNvPicPr>
            <p:nvPr/>
          </p:nvPicPr>
          <p:blipFill>
            <a:blip r:embed="rId3" cstate="print"/>
            <a:srcRect/>
            <a:stretch>
              <a:fillRect/>
            </a:stretch>
          </p:blipFill>
          <p:spPr bwMode="auto">
            <a:xfrm>
              <a:off x="2571736" y="2928934"/>
              <a:ext cx="500066" cy="500066"/>
            </a:xfrm>
            <a:prstGeom prst="rect">
              <a:avLst/>
            </a:prstGeom>
            <a:noFill/>
          </p:spPr>
        </p:pic>
      </p:grpSp>
      <p:grpSp>
        <p:nvGrpSpPr>
          <p:cNvPr id="8" name="Группа 7"/>
          <p:cNvGrpSpPr/>
          <p:nvPr/>
        </p:nvGrpSpPr>
        <p:grpSpPr>
          <a:xfrm>
            <a:off x="2571736" y="3357562"/>
            <a:ext cx="5510227" cy="923330"/>
            <a:chOff x="2571736" y="3357562"/>
            <a:chExt cx="5510227" cy="923330"/>
          </a:xfrm>
        </p:grpSpPr>
        <p:sp>
          <p:nvSpPr>
            <p:cNvPr id="9" name="Прямоугольник 8"/>
            <p:cNvSpPr/>
            <p:nvPr/>
          </p:nvSpPr>
          <p:spPr>
            <a:xfrm>
              <a:off x="3509963" y="3357562"/>
              <a:ext cx="4572000" cy="923330"/>
            </a:xfrm>
            <a:prstGeom prst="rect">
              <a:avLst/>
            </a:prstGeom>
          </p:spPr>
          <p:txBody>
            <a:bodyPr>
              <a:spAutoFit/>
            </a:bodyPr>
            <a:lstStyle/>
            <a:p>
              <a:r>
                <a:rPr lang="ru-RU" dirty="0" smtClean="0">
                  <a:solidFill>
                    <a:schemeClr val="accent1">
                      <a:lumMod val="75000"/>
                    </a:schemeClr>
                  </a:solidFill>
                </a:rPr>
                <a:t>Адрес: 396817, Воронежская область, Хохольский район, село Архангельское, ул. Центральная, д.3 А</a:t>
              </a:r>
              <a:endParaRPr lang="ru-RU" dirty="0" smtClean="0">
                <a:solidFill>
                  <a:schemeClr val="accent1">
                    <a:lumMod val="75000"/>
                  </a:schemeClr>
                </a:solidFill>
                <a:latin typeface="Cambria" pitchFamily="18" charset="0"/>
                <a:ea typeface="Cambria" pitchFamily="18" charset="0"/>
              </a:endParaRPr>
            </a:p>
          </p:txBody>
        </p:sp>
        <p:sp>
          <p:nvSpPr>
            <p:cNvPr id="10" name="Овал 9"/>
            <p:cNvSpPr/>
            <p:nvPr/>
          </p:nvSpPr>
          <p:spPr>
            <a:xfrm>
              <a:off x="2571736" y="3643314"/>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4" descr="C:\Users\Людмила\Downloads\icons8-адрес-50.png"/>
            <p:cNvPicPr>
              <a:picLocks noChangeAspect="1" noChangeArrowheads="1"/>
            </p:cNvPicPr>
            <p:nvPr/>
          </p:nvPicPr>
          <p:blipFill>
            <a:blip r:embed="rId4" cstate="print"/>
            <a:srcRect/>
            <a:stretch>
              <a:fillRect/>
            </a:stretch>
          </p:blipFill>
          <p:spPr bwMode="auto">
            <a:xfrm>
              <a:off x="2643174" y="3714752"/>
              <a:ext cx="476250" cy="476250"/>
            </a:xfrm>
            <a:prstGeom prst="rect">
              <a:avLst/>
            </a:prstGeom>
            <a:noFill/>
          </p:spPr>
        </p:pic>
      </p:grpSp>
      <p:grpSp>
        <p:nvGrpSpPr>
          <p:cNvPr id="12" name="Группа 11"/>
          <p:cNvGrpSpPr/>
          <p:nvPr/>
        </p:nvGrpSpPr>
        <p:grpSpPr>
          <a:xfrm>
            <a:off x="2500298" y="4357694"/>
            <a:ext cx="5510227" cy="714380"/>
            <a:chOff x="2571736" y="4357694"/>
            <a:chExt cx="5510227" cy="714380"/>
          </a:xfrm>
        </p:grpSpPr>
        <p:sp>
          <p:nvSpPr>
            <p:cNvPr id="13" name="Прямоугольник 12"/>
            <p:cNvSpPr/>
            <p:nvPr/>
          </p:nvSpPr>
          <p:spPr>
            <a:xfrm>
              <a:off x="3509963" y="4357694"/>
              <a:ext cx="4572000" cy="646331"/>
            </a:xfrm>
            <a:prstGeom prst="rect">
              <a:avLst/>
            </a:prstGeom>
          </p:spPr>
          <p:txBody>
            <a:bodyPr>
              <a:spAutoFit/>
            </a:bodyPr>
            <a:lstStyle/>
            <a:p>
              <a:r>
                <a:rPr lang="ru-RU" dirty="0" smtClean="0">
                  <a:solidFill>
                    <a:schemeClr val="accent1">
                      <a:lumMod val="75000"/>
                    </a:schemeClr>
                  </a:solidFill>
                  <a:latin typeface="Cambria" pitchFamily="18" charset="0"/>
                  <a:ea typeface="Cambria" pitchFamily="18" charset="0"/>
                </a:rPr>
                <a:t>Электронная почта: </a:t>
              </a:r>
              <a:r>
                <a:rPr lang="en-US" dirty="0" smtClean="0">
                  <a:solidFill>
                    <a:schemeClr val="accent1">
                      <a:lumMod val="75000"/>
                    </a:schemeClr>
                  </a:solidFill>
                </a:rPr>
                <a:t>arhangelsk.hohol@govvrn.ru</a:t>
              </a:r>
              <a:endParaRPr lang="ru-RU" dirty="0" smtClean="0">
                <a:solidFill>
                  <a:schemeClr val="accent1">
                    <a:lumMod val="75000"/>
                  </a:schemeClr>
                </a:solidFill>
                <a:latin typeface="Cambria" pitchFamily="18" charset="0"/>
                <a:ea typeface="Cambria" pitchFamily="18" charset="0"/>
              </a:endParaRPr>
            </a:p>
          </p:txBody>
        </p:sp>
        <p:sp>
          <p:nvSpPr>
            <p:cNvPr id="14" name="Овал 13"/>
            <p:cNvSpPr/>
            <p:nvPr/>
          </p:nvSpPr>
          <p:spPr>
            <a:xfrm>
              <a:off x="2571736" y="4500570"/>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6" descr="C:\Users\Людмила\Downloads\icons8-электронная-почта-50.png"/>
            <p:cNvPicPr>
              <a:picLocks noChangeAspect="1" noChangeArrowheads="1"/>
            </p:cNvPicPr>
            <p:nvPr/>
          </p:nvPicPr>
          <p:blipFill>
            <a:blip r:embed="rId5" cstate="print"/>
            <a:srcRect/>
            <a:stretch>
              <a:fillRect/>
            </a:stretch>
          </p:blipFill>
          <p:spPr bwMode="auto">
            <a:xfrm>
              <a:off x="2643174" y="4572008"/>
              <a:ext cx="476250" cy="476250"/>
            </a:xfrm>
            <a:prstGeom prst="rect">
              <a:avLst/>
            </a:prstGeom>
            <a:noFill/>
          </p:spPr>
        </p:pic>
      </p:grpSp>
      <p:grpSp>
        <p:nvGrpSpPr>
          <p:cNvPr id="16" name="Группа 15"/>
          <p:cNvGrpSpPr/>
          <p:nvPr/>
        </p:nvGrpSpPr>
        <p:grpSpPr>
          <a:xfrm>
            <a:off x="2571736" y="5072074"/>
            <a:ext cx="5510227" cy="714380"/>
            <a:chOff x="2571736" y="5072074"/>
            <a:chExt cx="5510227" cy="714380"/>
          </a:xfrm>
        </p:grpSpPr>
        <p:sp>
          <p:nvSpPr>
            <p:cNvPr id="17" name="Прямоугольник 16"/>
            <p:cNvSpPr/>
            <p:nvPr/>
          </p:nvSpPr>
          <p:spPr>
            <a:xfrm>
              <a:off x="3509963" y="5072074"/>
              <a:ext cx="4572000" cy="646331"/>
            </a:xfrm>
            <a:prstGeom prst="rect">
              <a:avLst/>
            </a:prstGeom>
          </p:spPr>
          <p:txBody>
            <a:bodyPr>
              <a:spAutoFit/>
            </a:bodyPr>
            <a:lstStyle/>
            <a:p>
              <a:r>
                <a:rPr lang="ru-RU" dirty="0" smtClean="0">
                  <a:solidFill>
                    <a:schemeClr val="accent1">
                      <a:lumMod val="75000"/>
                    </a:schemeClr>
                  </a:solidFill>
                  <a:latin typeface="Cambria" pitchFamily="18" charset="0"/>
                  <a:ea typeface="Cambria" pitchFamily="18" charset="0"/>
                </a:rPr>
                <a:t>Официальный сайт: </a:t>
              </a:r>
              <a:r>
                <a:rPr lang="en-US" dirty="0" smtClean="0">
                  <a:solidFill>
                    <a:schemeClr val="accent1">
                      <a:lumMod val="75000"/>
                    </a:schemeClr>
                  </a:solidFill>
                  <a:hlinkClick r:id="rId6"/>
                </a:rPr>
                <a:t>https://arxangelskoe-r20.gosweb.gosuslugi.ru</a:t>
              </a:r>
              <a:endParaRPr lang="ru-RU" dirty="0" smtClean="0">
                <a:solidFill>
                  <a:schemeClr val="accent1">
                    <a:lumMod val="75000"/>
                  </a:schemeClr>
                </a:solidFill>
                <a:latin typeface="Cambria" pitchFamily="18" charset="0"/>
                <a:ea typeface="Cambria" pitchFamily="18" charset="0"/>
              </a:endParaRPr>
            </a:p>
          </p:txBody>
        </p:sp>
        <p:sp>
          <p:nvSpPr>
            <p:cNvPr id="18" name="Овал 17"/>
            <p:cNvSpPr/>
            <p:nvPr/>
          </p:nvSpPr>
          <p:spPr>
            <a:xfrm>
              <a:off x="2571736" y="5214950"/>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8" descr="C:\Users\Людмила\Downloads\icons8-сайт-50.png"/>
            <p:cNvPicPr>
              <a:picLocks noChangeAspect="1" noChangeArrowheads="1"/>
            </p:cNvPicPr>
            <p:nvPr/>
          </p:nvPicPr>
          <p:blipFill>
            <a:blip r:embed="rId7" cstate="print"/>
            <a:srcRect/>
            <a:stretch>
              <a:fillRect/>
            </a:stretch>
          </p:blipFill>
          <p:spPr bwMode="auto">
            <a:xfrm>
              <a:off x="2643174" y="5286388"/>
              <a:ext cx="476250" cy="476250"/>
            </a:xfrm>
            <a:prstGeom prst="rect">
              <a:avLst/>
            </a:prstGeom>
            <a:noFill/>
          </p:spPr>
        </p:pic>
      </p:grpSp>
      <p:grpSp>
        <p:nvGrpSpPr>
          <p:cNvPr id="20" name="Группа 19"/>
          <p:cNvGrpSpPr/>
          <p:nvPr/>
        </p:nvGrpSpPr>
        <p:grpSpPr>
          <a:xfrm>
            <a:off x="2571736" y="5786454"/>
            <a:ext cx="5510227" cy="714380"/>
            <a:chOff x="2571736" y="5786454"/>
            <a:chExt cx="5510227" cy="714380"/>
          </a:xfrm>
        </p:grpSpPr>
        <p:sp>
          <p:nvSpPr>
            <p:cNvPr id="21" name="Прямоугольник 20"/>
            <p:cNvSpPr/>
            <p:nvPr/>
          </p:nvSpPr>
          <p:spPr>
            <a:xfrm>
              <a:off x="3509963" y="5786454"/>
              <a:ext cx="4572000" cy="646331"/>
            </a:xfrm>
            <a:prstGeom prst="rect">
              <a:avLst/>
            </a:prstGeom>
          </p:spPr>
          <p:txBody>
            <a:bodyPr>
              <a:spAutoFit/>
            </a:bodyPr>
            <a:lstStyle/>
            <a:p>
              <a:r>
                <a:rPr lang="ru-RU" dirty="0" smtClean="0">
                  <a:solidFill>
                    <a:schemeClr val="accent1">
                      <a:lumMod val="75000"/>
                    </a:schemeClr>
                  </a:solidFill>
                  <a:latin typeface="Cambria" pitchFamily="18" charset="0"/>
                  <a:ea typeface="Cambria" pitchFamily="18" charset="0"/>
                </a:rPr>
                <a:t>Группа </a:t>
              </a:r>
              <a:r>
                <a:rPr lang="ru-RU" dirty="0" err="1" smtClean="0">
                  <a:solidFill>
                    <a:schemeClr val="accent1">
                      <a:lumMod val="75000"/>
                    </a:schemeClr>
                  </a:solidFill>
                  <a:latin typeface="Cambria" pitchFamily="18" charset="0"/>
                  <a:ea typeface="Cambria" pitchFamily="18" charset="0"/>
                </a:rPr>
                <a:t>Вконтакте</a:t>
              </a:r>
              <a:r>
                <a:rPr lang="ru-RU" dirty="0" smtClean="0">
                  <a:solidFill>
                    <a:schemeClr val="accent1">
                      <a:lumMod val="75000"/>
                    </a:schemeClr>
                  </a:solidFill>
                  <a:latin typeface="Cambria" pitchFamily="18" charset="0"/>
                  <a:ea typeface="Cambria" pitchFamily="18" charset="0"/>
                </a:rPr>
                <a:t>:  </a:t>
              </a:r>
              <a:r>
                <a:rPr lang="en-US" dirty="0" smtClean="0">
                  <a:solidFill>
                    <a:schemeClr val="accent1">
                      <a:lumMod val="75000"/>
                    </a:schemeClr>
                  </a:solidFill>
                  <a:latin typeface="Cambria" pitchFamily="18" charset="0"/>
                  <a:ea typeface="Cambria" pitchFamily="18" charset="0"/>
                </a:rPr>
                <a:t>https://vk.com/club217155384</a:t>
              </a:r>
              <a:endParaRPr lang="ru-RU" dirty="0">
                <a:solidFill>
                  <a:schemeClr val="accent1">
                    <a:lumMod val="75000"/>
                  </a:schemeClr>
                </a:solidFill>
                <a:latin typeface="Cambria" pitchFamily="18" charset="0"/>
                <a:ea typeface="Cambria" pitchFamily="18" charset="0"/>
              </a:endParaRPr>
            </a:p>
          </p:txBody>
        </p:sp>
        <p:sp>
          <p:nvSpPr>
            <p:cNvPr id="22" name="Овал 21"/>
            <p:cNvSpPr/>
            <p:nvPr/>
          </p:nvSpPr>
          <p:spPr>
            <a:xfrm>
              <a:off x="2571736" y="5929330"/>
              <a:ext cx="571504" cy="571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Picture 10" descr="C:\Users\Людмила\Downloads\icons8-vk-50.png"/>
            <p:cNvPicPr>
              <a:picLocks noChangeAspect="1" noChangeArrowheads="1"/>
            </p:cNvPicPr>
            <p:nvPr/>
          </p:nvPicPr>
          <p:blipFill>
            <a:blip r:embed="rId8" cstate="print"/>
            <a:srcRect/>
            <a:stretch>
              <a:fillRect/>
            </a:stretch>
          </p:blipFill>
          <p:spPr bwMode="auto">
            <a:xfrm>
              <a:off x="2643174" y="6000768"/>
              <a:ext cx="476250" cy="476250"/>
            </a:xfrm>
            <a:prstGeom prst="rect">
              <a:avLst/>
            </a:prstGeom>
            <a:noFill/>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icture background"/>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250825" y="188913"/>
            <a:ext cx="8642350" cy="863823"/>
          </a:xfrm>
        </p:spPr>
        <p:txBody>
          <a:bodyPr>
            <a:normAutofit/>
          </a:bodyPr>
          <a:lstStyle/>
          <a:p>
            <a:pPr algn="l"/>
            <a:r>
              <a:rPr lang="ru-RU" sz="3200" b="1" dirty="0" smtClean="0">
                <a:solidFill>
                  <a:schemeClr val="accent5">
                    <a:lumMod val="75000"/>
                  </a:schemeClr>
                </a:solidFill>
              </a:rPr>
              <a:t>ГЛОССАРИЙ</a:t>
            </a:r>
            <a:endParaRPr lang="ru-RU" sz="3200" b="1" dirty="0">
              <a:solidFill>
                <a:schemeClr val="accent5">
                  <a:lumMod val="75000"/>
                </a:schemeClr>
              </a:solidFill>
            </a:endParaRPr>
          </a:p>
        </p:txBody>
      </p:sp>
      <p:sp>
        <p:nvSpPr>
          <p:cNvPr id="3" name="Содержимое 2"/>
          <p:cNvSpPr>
            <a:spLocks noGrp="1"/>
          </p:cNvSpPr>
          <p:nvPr>
            <p:ph idx="1"/>
          </p:nvPr>
        </p:nvSpPr>
        <p:spPr>
          <a:xfrm>
            <a:off x="250824" y="1196752"/>
            <a:ext cx="8642351" cy="5472335"/>
          </a:xfrm>
        </p:spPr>
        <p:txBody>
          <a:bodyPr numCol="2">
            <a:noAutofit/>
          </a:bodyPr>
          <a:lstStyle/>
          <a:p>
            <a:pPr marL="4763" indent="-4763">
              <a:spcBef>
                <a:spcPts val="150"/>
              </a:spcBef>
              <a:buNone/>
            </a:pPr>
            <a:r>
              <a:rPr lang="ru-RU" sz="1200" b="1" dirty="0" smtClean="0">
                <a:solidFill>
                  <a:schemeClr val="tx2">
                    <a:lumMod val="75000"/>
                  </a:schemeClr>
                </a:solidFill>
              </a:rPr>
              <a:t>БЮДЖЕТ</a:t>
            </a:r>
            <a:r>
              <a:rPr lang="ru-RU" sz="120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 МУНИЦИПАЛЬНОГО ОБРАЗОВАНИЯ </a:t>
            </a:r>
            <a:r>
              <a:rPr lang="ru-RU" sz="1200" dirty="0" smtClean="0"/>
              <a:t>(местный бюджет) – форма образования и расходования денежных средств, предназначенных для обеспечения задач и функций, отнесенных к предметам ведения местного самоуправления. Утверждается органами представительной власти на финансовый год и на плановый период.</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БЮДЖЕТНЫЙ ПРОЦЕСС </a:t>
            </a:r>
            <a:r>
              <a:rPr lang="ru-RU" sz="1200" dirty="0" smtClean="0"/>
              <a:t>- регламентируемая законодательством РФ деятельность органов местного самоуправления муниципального образования и иных участников бюджетного процесса в муниципальном образовании по составлению и рассмотрению проекта бюджета местного, утверждению и исполнению местного бюджета поселения, контролю за исполнением, осуществлению бюджетного учета, составлению, внешней проверке, рассмотрению и утверждению бюджетной отчетности.</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БЮДЖЕТНЫЕ АССИНОВАНИЯ </a:t>
            </a:r>
            <a:r>
              <a:rPr lang="ru-RU" sz="1200" dirty="0" smtClean="0"/>
              <a:t>- предельные объемы денежных средств, предусмотренных в соответствующем финансовом году для исполнения бюджетных обязательств.</a:t>
            </a:r>
          </a:p>
          <a:p>
            <a:pPr marL="4763" indent="-4763">
              <a:spcBef>
                <a:spcPts val="150"/>
              </a:spcBef>
              <a:buNone/>
            </a:pPr>
            <a:r>
              <a:rPr lang="ru-RU" sz="1200" dirty="0" smtClean="0"/>
              <a:t> </a:t>
            </a:r>
          </a:p>
          <a:p>
            <a:pPr marL="4763" indent="-4763">
              <a:spcBef>
                <a:spcPts val="150"/>
              </a:spcBef>
              <a:buNone/>
            </a:pPr>
            <a:r>
              <a:rPr lang="ru-RU" sz="1200" b="1" dirty="0" smtClean="0">
                <a:solidFill>
                  <a:schemeClr val="tx2">
                    <a:lumMod val="75000"/>
                  </a:schemeClr>
                </a:solidFill>
              </a:rPr>
              <a:t>БЮДЖЕТНЫЕ ОБЯЗАТЕЛЬСТВА </a:t>
            </a:r>
            <a:r>
              <a:rPr lang="ru-RU" sz="1200" dirty="0" smtClean="0"/>
              <a:t>- расходные обязательства, подлежащие исполнению в соответствующем финансовом году.</a:t>
            </a:r>
          </a:p>
          <a:p>
            <a:pPr marL="4763" indent="-4763">
              <a:spcBef>
                <a:spcPts val="150"/>
              </a:spcBef>
              <a:buNone/>
            </a:pPr>
            <a:endParaRPr lang="ru-RU" sz="1200" dirty="0" smtClean="0"/>
          </a:p>
          <a:p>
            <a:pPr marL="4763" indent="-4763">
              <a:spcBef>
                <a:spcPts val="150"/>
              </a:spcBef>
              <a:buNone/>
            </a:pPr>
            <a:r>
              <a:rPr lang="ru-RU" sz="1200" b="1" dirty="0" smtClean="0">
                <a:solidFill>
                  <a:schemeClr val="tx2">
                    <a:lumMod val="75000"/>
                  </a:schemeClr>
                </a:solidFill>
              </a:rPr>
              <a:t>БЮДЖЕТНЫЙ КРЕДИТ </a:t>
            </a:r>
            <a:r>
              <a:rPr lang="ru-RU" sz="1200" dirty="0" smtClean="0"/>
              <a:t>– денежные средства, предоставляемые бюджетом другому бюджету бюджетной системы РФ,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ДЕФИЦИТ</a:t>
            </a:r>
            <a:r>
              <a:rPr lang="ru-RU" sz="1200" dirty="0" smtClean="0">
                <a:solidFill>
                  <a:schemeClr val="tx2">
                    <a:lumMod val="75000"/>
                  </a:schemeClr>
                </a:solidFill>
              </a:rPr>
              <a:t> </a:t>
            </a:r>
            <a:r>
              <a:rPr lang="ru-RU" sz="1200" dirty="0" smtClean="0"/>
              <a:t>– превышение расходов бюджета над его доходами.</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ДОТАЦИИ</a:t>
            </a:r>
            <a:r>
              <a:rPr lang="ru-RU" sz="1200" dirty="0" smtClean="0">
                <a:solidFill>
                  <a:schemeClr val="tx2">
                    <a:lumMod val="75000"/>
                  </a:schemeClr>
                </a:solidFill>
              </a:rPr>
              <a:t> </a:t>
            </a:r>
            <a:r>
              <a:rPr lang="ru-RU" sz="1200" dirty="0" smtClean="0"/>
              <a:t>– межбюджетные трансферты, предоставляемые на безвозмездной и безвозвратной основе без установления направлений их использования.</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ДОХОДЫ БЮДЖЕТА </a:t>
            </a:r>
            <a:r>
              <a:rPr lang="ru-RU" sz="1200" dirty="0" smtClean="0"/>
              <a:t>– поступающие в бюджет денежные средства, которые формируются на основании налоговых, неналоговых доходных источников и безвозмездных поступлений.</a:t>
            </a:r>
          </a:p>
          <a:p>
            <a:pPr marL="4763" indent="-4763">
              <a:spcBef>
                <a:spcPts val="150"/>
              </a:spcBef>
            </a:pPr>
            <a:endParaRPr lang="ru-RU" sz="1200" dirty="0" smtClean="0"/>
          </a:p>
          <a:p>
            <a:pPr marL="4763" indent="-4763">
              <a:spcBef>
                <a:spcPts val="150"/>
              </a:spcBef>
              <a:buNone/>
            </a:pPr>
            <a:r>
              <a:rPr lang="ru-RU" sz="1200" b="1" dirty="0" smtClean="0">
                <a:solidFill>
                  <a:schemeClr val="tx2">
                    <a:lumMod val="75000"/>
                  </a:schemeClr>
                </a:solidFill>
              </a:rPr>
              <a:t>ИСТОЧНИКИ ФИНАНСИРВОАНИЯ ДЕФИЦИТА БЮДЖЕТА </a:t>
            </a:r>
            <a:r>
              <a:rPr lang="ru-RU" sz="1200" dirty="0" smtClean="0"/>
              <a:t>– поступление денежных средств в бюджет, направляемые на покрытие разницы, возникающей в результате превышения расходов бюджета над его доходами, и погашение ранее привлеченных </a:t>
            </a:r>
            <a:r>
              <a:rPr lang="ru-RU" sz="1000" dirty="0" smtClean="0"/>
              <a:t>долговых обязательств.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250825" y="188913"/>
            <a:ext cx="8642350" cy="575791"/>
          </a:xfrm>
        </p:spPr>
        <p:txBody>
          <a:bodyPr>
            <a:normAutofit fontScale="90000"/>
          </a:bodyPr>
          <a:lstStyle/>
          <a:p>
            <a:pPr algn="l"/>
            <a:r>
              <a:rPr lang="ru-RU" sz="3600" b="1" dirty="0" smtClean="0">
                <a:solidFill>
                  <a:schemeClr val="accent5">
                    <a:lumMod val="75000"/>
                  </a:schemeClr>
                </a:solidFill>
              </a:rPr>
              <a:t>ГЛОССАРИЙ</a:t>
            </a:r>
            <a:endParaRPr lang="ru-RU" dirty="0"/>
          </a:p>
        </p:txBody>
      </p:sp>
      <p:sp>
        <p:nvSpPr>
          <p:cNvPr id="3" name="Содержимое 2"/>
          <p:cNvSpPr>
            <a:spLocks noGrp="1"/>
          </p:cNvSpPr>
          <p:nvPr>
            <p:ph idx="1"/>
          </p:nvPr>
        </p:nvSpPr>
        <p:spPr>
          <a:xfrm>
            <a:off x="250825" y="1052736"/>
            <a:ext cx="8642351" cy="4993715"/>
          </a:xfrm>
        </p:spPr>
        <p:txBody>
          <a:bodyPr numCol="2">
            <a:noAutofit/>
          </a:bodyPr>
          <a:lstStyle/>
          <a:p>
            <a:pPr marL="176213" indent="-4763">
              <a:spcBef>
                <a:spcPts val="150"/>
              </a:spcBef>
              <a:buNone/>
            </a:pPr>
            <a:r>
              <a:rPr lang="ru-RU" sz="1000" dirty="0" smtClean="0"/>
              <a:t> </a:t>
            </a:r>
            <a:r>
              <a:rPr lang="ru-RU" sz="1200" b="1" dirty="0" smtClean="0">
                <a:solidFill>
                  <a:schemeClr val="tx2">
                    <a:lumMod val="75000"/>
                  </a:schemeClr>
                </a:solidFill>
              </a:rPr>
              <a:t>МЕЖБЮДЖЕТНЫЕ ОТНОШЕНИЯ </a:t>
            </a:r>
            <a:r>
              <a:rPr lang="ru-RU" sz="1200" dirty="0" smtClean="0"/>
              <a:t>– взаимоотношение между публично – правовыми образованиями по вопросам регулирования бюджетных правоотношений, организации и осуществления бюджетного процесса.</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МЕЖБЮДЖЕТНЫЕ ТРАНСФЕРТЫ </a:t>
            </a:r>
            <a:r>
              <a:rPr lang="ru-RU" sz="1200" dirty="0" smtClean="0"/>
              <a:t>– средства, предоставляемые одним бюджетом бюджетной системы РФ другому бюджету бюджетной системы РФ.</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МУНИЦИПАЛЬНАЯ ПРОГРАММА </a:t>
            </a:r>
            <a:r>
              <a:rPr lang="ru-RU" sz="1200" dirty="0" smtClean="0"/>
              <a:t>– документ муниципального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ПРОФИЦИТ БЮДЖЕТА </a:t>
            </a:r>
            <a:r>
              <a:rPr lang="ru-RU" sz="1200" dirty="0" smtClean="0"/>
              <a:t>– превышение доходов бюджета над его расходами.</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РАСХОДЫ БЮДЖЕТА </a:t>
            </a:r>
            <a:r>
              <a:rPr lang="ru-RU" sz="1200" dirty="0" smtClean="0"/>
              <a:t>– выплачиваемые из бюджета денежные средства, за исключением средств, являющихся в соответствии с Бюджетным кодексом РФ источниками финансирования дефицита бюджета.</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РАСХОДНЫЕ ОБЯЗАТЕЛЬСТВА </a:t>
            </a:r>
            <a:r>
              <a:rPr lang="ru-RU" sz="1200" dirty="0" smtClean="0"/>
              <a:t>– обусловленные законом, иные нормативно-правовым актом, договором или соглашением обязанности публично-правового образования (РФ, субъекта РФ,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СУБВЕНЦИИ</a:t>
            </a:r>
            <a:r>
              <a:rPr lang="ru-RU" sz="1200" dirty="0" smtClean="0"/>
              <a:t> – поступающие в бюджет денежные средства, выделяемые на определённый срок и на конкретные цели. Подлежат возврату в случае нецелевого использования или использования в не установленные сроки. </a:t>
            </a:r>
          </a:p>
          <a:p>
            <a:pPr marL="176213" indent="-4763">
              <a:spcBef>
                <a:spcPts val="150"/>
              </a:spcBef>
              <a:buNone/>
            </a:pPr>
            <a:r>
              <a:rPr lang="ru-RU" sz="1200" dirty="0" smtClean="0"/>
              <a:t> </a:t>
            </a:r>
          </a:p>
          <a:p>
            <a:pPr marL="176213" indent="-4763">
              <a:spcBef>
                <a:spcPts val="150"/>
              </a:spcBef>
              <a:buNone/>
            </a:pPr>
            <a:r>
              <a:rPr lang="ru-RU" sz="1200" b="1" dirty="0" smtClean="0">
                <a:solidFill>
                  <a:schemeClr val="tx2">
                    <a:lumMod val="75000"/>
                  </a:schemeClr>
                </a:solidFill>
              </a:rPr>
              <a:t>СУБСИДИИ</a:t>
            </a:r>
            <a:r>
              <a:rPr lang="ru-RU" sz="1200" dirty="0" smtClean="0"/>
              <a:t> – поступающие в бюджет денежные средства на условиях долевого </a:t>
            </a:r>
            <a:r>
              <a:rPr lang="ru-RU" sz="1200" dirty="0" err="1" smtClean="0"/>
              <a:t>софинансирования</a:t>
            </a:r>
            <a:r>
              <a:rPr lang="ru-RU" sz="1200" dirty="0" smtClean="0"/>
              <a:t>. Предоставляется на строго определенные цели безвозмездно.</a:t>
            </a:r>
          </a:p>
          <a:p>
            <a:pPr marL="176213" indent="-4763">
              <a:spcBef>
                <a:spcPts val="150"/>
              </a:spcBef>
              <a:buNone/>
            </a:pPr>
            <a:r>
              <a:rPr lang="ru-RU" sz="1200" dirty="0" smtClean="0"/>
              <a:t> </a:t>
            </a:r>
          </a:p>
          <a:p>
            <a:pPr marL="176213" indent="-4763">
              <a:spcBef>
                <a:spcPts val="150"/>
              </a:spcBef>
              <a:buNone/>
            </a:pPr>
            <a:r>
              <a:rPr lang="ru-RU" sz="1200" dirty="0" smtClean="0"/>
              <a:t> </a:t>
            </a:r>
            <a:r>
              <a:rPr lang="ru-RU" sz="1200" b="1" dirty="0" smtClean="0">
                <a:solidFill>
                  <a:schemeClr val="tx2">
                    <a:lumMod val="75000"/>
                  </a:schemeClr>
                </a:solidFill>
              </a:rPr>
              <a:t>УСЛОВНО-УТВЕРЖДЕННЫЕ РАСХОДЫ </a:t>
            </a:r>
            <a:r>
              <a:rPr lang="ru-RU" sz="1200" dirty="0" smtClean="0"/>
              <a:t>– не распределенные в плановом периоде в соответствие с классификацией расходов бюджетов бюджетные ассигнования.</a:t>
            </a:r>
          </a:p>
          <a:p>
            <a:pPr marL="176213" indent="-4763">
              <a:spcBef>
                <a:spcPts val="150"/>
              </a:spcBef>
            </a:pPr>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0825" y="188913"/>
            <a:ext cx="8642349" cy="863823"/>
          </a:xfrm>
          <a:effectLst>
            <a:outerShdw blurRad="50800" dist="38100" dir="18900000" algn="bl" rotWithShape="0">
              <a:prstClr val="black">
                <a:alpha val="40000"/>
              </a:prstClr>
            </a:outerShdw>
          </a:effectLst>
        </p:spPr>
        <p:txBody>
          <a:bodyPr>
            <a:normAutofit/>
          </a:bodyPr>
          <a:lstStyle/>
          <a:p>
            <a:pPr algn="l"/>
            <a:r>
              <a:rPr lang="ru-RU" sz="3200" b="1" dirty="0" smtClean="0">
                <a:solidFill>
                  <a:schemeClr val="accent5">
                    <a:lumMod val="75000"/>
                  </a:schemeClr>
                </a:solidFill>
              </a:rPr>
              <a:t>АРХАНГЕЛЬСКОЕ сельское поселение</a:t>
            </a:r>
            <a:endParaRPr lang="ru-RU" sz="3200" b="1" dirty="0">
              <a:solidFill>
                <a:schemeClr val="accent5">
                  <a:lumMod val="75000"/>
                </a:schemeClr>
              </a:solidFill>
            </a:endParaRPr>
          </a:p>
        </p:txBody>
      </p:sp>
      <p:sp>
        <p:nvSpPr>
          <p:cNvPr id="8" name="Текст 7"/>
          <p:cNvSpPr>
            <a:spLocks noGrp="1"/>
          </p:cNvSpPr>
          <p:nvPr>
            <p:ph type="body" idx="1"/>
          </p:nvPr>
        </p:nvSpPr>
        <p:spPr/>
        <p:txBody>
          <a:bodyPr/>
          <a:lstStyle/>
          <a:p>
            <a:r>
              <a:rPr lang="ru-RU" dirty="0" smtClean="0">
                <a:solidFill>
                  <a:schemeClr val="accent1">
                    <a:lumMod val="75000"/>
                  </a:schemeClr>
                </a:solidFill>
              </a:rPr>
              <a:t>ОСНОВНЫЕ СВЕДЕНИЯ</a:t>
            </a:r>
            <a:endParaRPr lang="ru-RU" dirty="0">
              <a:solidFill>
                <a:schemeClr val="accent1">
                  <a:lumMod val="75000"/>
                </a:schemeClr>
              </a:solidFill>
            </a:endParaRPr>
          </a:p>
        </p:txBody>
      </p:sp>
      <p:sp>
        <p:nvSpPr>
          <p:cNvPr id="9" name="Содержимое 8"/>
          <p:cNvSpPr>
            <a:spLocks noGrp="1"/>
          </p:cNvSpPr>
          <p:nvPr>
            <p:ph sz="half" idx="2"/>
          </p:nvPr>
        </p:nvSpPr>
        <p:spPr/>
        <p:txBody>
          <a:bodyPr/>
          <a:lstStyle/>
          <a:p>
            <a:pPr>
              <a:buNone/>
            </a:pPr>
            <a:r>
              <a:rPr lang="ru-RU" dirty="0" smtClean="0"/>
              <a:t>   Населенные пункты:</a:t>
            </a:r>
            <a:endParaRPr lang="ru-RU" dirty="0" smtClean="0"/>
          </a:p>
          <a:p>
            <a:pPr>
              <a:buNone/>
            </a:pPr>
            <a:r>
              <a:rPr lang="ru-RU" dirty="0" smtClean="0"/>
              <a:t>    - с</a:t>
            </a:r>
            <a:r>
              <a:rPr lang="ru-RU" dirty="0" smtClean="0"/>
              <a:t>. Архангельское</a:t>
            </a:r>
          </a:p>
          <a:p>
            <a:pPr>
              <a:buNone/>
            </a:pPr>
            <a:endParaRPr lang="ru-RU" dirty="0" smtClean="0"/>
          </a:p>
        </p:txBody>
      </p:sp>
      <p:sp>
        <p:nvSpPr>
          <p:cNvPr id="10" name="Текст 9"/>
          <p:cNvSpPr>
            <a:spLocks noGrp="1"/>
          </p:cNvSpPr>
          <p:nvPr>
            <p:ph type="body" sz="quarter" idx="3"/>
          </p:nvPr>
        </p:nvSpPr>
        <p:spPr/>
        <p:txBody>
          <a:bodyPr>
            <a:normAutofit fontScale="62500" lnSpcReduction="20000"/>
          </a:bodyPr>
          <a:lstStyle/>
          <a:p>
            <a:r>
              <a:rPr lang="ru-RU" dirty="0" smtClean="0">
                <a:solidFill>
                  <a:schemeClr val="accent1">
                    <a:lumMod val="75000"/>
                  </a:schemeClr>
                </a:solidFill>
              </a:rPr>
              <a:t>ПОКАЗАТЕЛИ СОЦИАЛЬНО_ЭКОНОМИЧЕСКОГО РАЗВИТИЯ</a:t>
            </a:r>
            <a:endParaRPr lang="ru-RU" dirty="0">
              <a:solidFill>
                <a:schemeClr val="accent1">
                  <a:lumMod val="75000"/>
                </a:schemeClr>
              </a:solidFill>
            </a:endParaRPr>
          </a:p>
        </p:txBody>
      </p:sp>
      <p:sp>
        <p:nvSpPr>
          <p:cNvPr id="11" name="Содержимое 10"/>
          <p:cNvSpPr>
            <a:spLocks noGrp="1"/>
          </p:cNvSpPr>
          <p:nvPr>
            <p:ph sz="quarter" idx="4"/>
          </p:nvPr>
        </p:nvSpPr>
        <p:spPr>
          <a:xfrm>
            <a:off x="4645027" y="2174874"/>
            <a:ext cx="4041775" cy="4494213"/>
          </a:xfrm>
        </p:spPr>
        <p:txBody>
          <a:bodyPr/>
          <a:lstStyle/>
          <a:p>
            <a:pPr marL="0" indent="0">
              <a:buNone/>
            </a:pPr>
            <a:r>
              <a:rPr lang="ru-RU" sz="1800" dirty="0" smtClean="0"/>
              <a:t>Среднегодовая численность населения </a:t>
            </a:r>
          </a:p>
          <a:p>
            <a:pPr>
              <a:buNone/>
            </a:pPr>
            <a:r>
              <a:rPr lang="ru-RU" sz="1800" dirty="0" smtClean="0"/>
              <a:t>2021 год – 520 человек</a:t>
            </a:r>
          </a:p>
          <a:p>
            <a:pPr>
              <a:buNone/>
            </a:pPr>
            <a:r>
              <a:rPr lang="ru-RU" sz="1800" dirty="0" smtClean="0"/>
              <a:t>2022 год - 512 человек</a:t>
            </a:r>
          </a:p>
          <a:p>
            <a:pPr>
              <a:buNone/>
            </a:pPr>
            <a:r>
              <a:rPr lang="ru-RU" sz="1800" dirty="0" smtClean="0"/>
              <a:t>2023 год  - 488 человек</a:t>
            </a:r>
          </a:p>
          <a:p>
            <a:pPr>
              <a:buNone/>
            </a:pPr>
            <a:endParaRPr lang="ru-RU" sz="1800" dirty="0" smtClean="0"/>
          </a:p>
          <a:p>
            <a:pPr>
              <a:buNone/>
            </a:pPr>
            <a:r>
              <a:rPr lang="ru-RU" sz="1800" dirty="0" smtClean="0"/>
              <a:t>Среднемесячная </a:t>
            </a:r>
            <a:r>
              <a:rPr lang="ru-RU" sz="1800" dirty="0" smtClean="0"/>
              <a:t>заработная плата</a:t>
            </a:r>
          </a:p>
          <a:p>
            <a:pPr>
              <a:buNone/>
            </a:pPr>
            <a:r>
              <a:rPr lang="ru-RU" sz="1800" dirty="0" smtClean="0"/>
              <a:t>2021 год </a:t>
            </a:r>
            <a:r>
              <a:rPr lang="ru-RU" sz="1800" dirty="0" smtClean="0"/>
              <a:t>– 22 000,0 рублей</a:t>
            </a:r>
            <a:endParaRPr lang="ru-RU" sz="1800" dirty="0" smtClean="0"/>
          </a:p>
          <a:p>
            <a:pPr>
              <a:buNone/>
            </a:pPr>
            <a:r>
              <a:rPr lang="ru-RU" sz="1800" dirty="0" smtClean="0"/>
              <a:t>2022 год -</a:t>
            </a:r>
            <a:r>
              <a:rPr lang="ru-RU" sz="1800" dirty="0" smtClean="0"/>
              <a:t>32 326,3 </a:t>
            </a:r>
            <a:r>
              <a:rPr lang="ru-RU" sz="1800" dirty="0" smtClean="0"/>
              <a:t>рублей</a:t>
            </a:r>
          </a:p>
          <a:p>
            <a:pPr>
              <a:buNone/>
            </a:pPr>
            <a:r>
              <a:rPr lang="ru-RU" sz="1800" dirty="0" smtClean="0"/>
              <a:t>2023 год  - </a:t>
            </a:r>
            <a:r>
              <a:rPr lang="ru-RU" sz="1800" dirty="0" smtClean="0"/>
              <a:t>36 740,0 </a:t>
            </a:r>
            <a:r>
              <a:rPr lang="ru-RU" sz="1800" dirty="0" smtClean="0"/>
              <a:t>рублей</a:t>
            </a:r>
          </a:p>
          <a:p>
            <a:pPr>
              <a:buNone/>
            </a:pPr>
            <a:endParaRPr lang="ru-RU" sz="1800" dirty="0" smtClean="0"/>
          </a:p>
          <a:p>
            <a:pPr>
              <a:buNone/>
            </a:pPr>
            <a:r>
              <a:rPr lang="ru-RU" sz="1800" dirty="0" smtClean="0"/>
              <a:t>Уровень безработицы</a:t>
            </a:r>
          </a:p>
          <a:p>
            <a:pPr>
              <a:buNone/>
            </a:pPr>
            <a:r>
              <a:rPr lang="ru-RU" sz="1800" dirty="0" smtClean="0"/>
              <a:t>2023 год </a:t>
            </a:r>
            <a:r>
              <a:rPr lang="ru-RU" sz="1800" dirty="0" smtClean="0"/>
              <a:t>– 4 процента</a:t>
            </a:r>
            <a:endParaRPr lang="ru-RU" sz="1800" dirty="0"/>
          </a:p>
        </p:txBody>
      </p:sp>
      <p:pic>
        <p:nvPicPr>
          <p:cNvPr id="16388" name="Picture 4" descr="Picture background"/>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857224" y="4429132"/>
            <a:ext cx="2854164" cy="21263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Picture background"/>
          <p:cNvPicPr>
            <a:picLocks noChangeAspect="1" noChangeArrowheads="1"/>
          </p:cNvPicPr>
          <p:nvPr/>
        </p:nvPicPr>
        <p:blipFill>
          <a:blip r:embed="rId2" cstate="print">
            <a:lum bright="22000"/>
          </a:blip>
          <a:srcRect/>
          <a:stretch>
            <a:fillRect/>
          </a:stretch>
        </p:blipFill>
        <p:spPr bwMode="auto">
          <a:xfrm>
            <a:off x="250825" y="188913"/>
            <a:ext cx="8726883" cy="6480175"/>
          </a:xfrm>
          <a:prstGeom prst="rect">
            <a:avLst/>
          </a:prstGeom>
          <a:ln>
            <a:noFill/>
          </a:ln>
          <a:effectLst>
            <a:outerShdw blurRad="292100" dist="139700" dir="2700000" algn="tl" rotWithShape="0">
              <a:srgbClr val="333333">
                <a:alpha val="65000"/>
              </a:srgbClr>
            </a:outerShdw>
          </a:effectLst>
        </p:spPr>
      </p:pic>
      <p:graphicFrame>
        <p:nvGraphicFramePr>
          <p:cNvPr id="10" name="Таблица 9"/>
          <p:cNvGraphicFramePr>
            <a:graphicFrameLocks noGrp="1"/>
          </p:cNvGraphicFramePr>
          <p:nvPr/>
        </p:nvGraphicFramePr>
        <p:xfrm>
          <a:off x="359569" y="1412776"/>
          <a:ext cx="8424862" cy="4824540"/>
        </p:xfrm>
        <a:graphic>
          <a:graphicData uri="http://schemas.openxmlformats.org/drawingml/2006/table">
            <a:tbl>
              <a:tblPr/>
              <a:tblGrid>
                <a:gridCol w="2063232"/>
                <a:gridCol w="3868559"/>
                <a:gridCol w="2493071"/>
              </a:tblGrid>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КОНСОЛИДИРОВАННЫЙ ФЕДЕРАЛЬНЫЙ БЮДЖЕТ</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p>
                      <a:pPr algn="ctr">
                        <a:lnSpc>
                          <a:spcPct val="115000"/>
                        </a:lnSpc>
                        <a:spcAft>
                          <a:spcPts val="0"/>
                        </a:spcAft>
                      </a:pPr>
                      <a:r>
                        <a:rPr lang="ru-RU" sz="1600" b="1" dirty="0">
                          <a:solidFill>
                            <a:srgbClr val="1A1A1A"/>
                          </a:solidFill>
                          <a:latin typeface="+mn-lt"/>
                          <a:ea typeface="Times New Roman"/>
                          <a:cs typeface="Times New Roman"/>
                        </a:rPr>
                        <a:t>ФЕДЕРАЛЬНЫЙ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Федеральный бюджет</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субъектов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r h="284590">
                <a:tc>
                  <a:txBody>
                    <a:bodyPr/>
                    <a:lstStyle/>
                    <a:p>
                      <a:pPr algn="l">
                        <a:lnSpc>
                          <a:spcPct val="115000"/>
                        </a:lnSpc>
                        <a:spcAft>
                          <a:spcPts val="0"/>
                        </a:spcAft>
                      </a:pPr>
                      <a:endParaRPr lang="ru-RU" sz="1600" b="1" dirty="0">
                        <a:solidFill>
                          <a:srgbClr val="1A1A1A"/>
                        </a:solidFill>
                        <a:latin typeface="+mn-lt"/>
                        <a:ea typeface="Times New Roman"/>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600" b="1" dirty="0"/>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ru-RU" sz="1600" b="1" dirty="0">
                        <a:latin typeface="+mn-lt"/>
                        <a:ea typeface="Calibri"/>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СУБЪЕКТОВ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p>
                      <a:pPr algn="ctr">
                        <a:lnSpc>
                          <a:spcPct val="115000"/>
                        </a:lnSpc>
                        <a:spcAft>
                          <a:spcPts val="0"/>
                        </a:spcAft>
                      </a:pPr>
                      <a:r>
                        <a:rPr lang="ru-RU" sz="1600" b="1" dirty="0">
                          <a:solidFill>
                            <a:srgbClr val="1A1A1A"/>
                          </a:solidFill>
                          <a:latin typeface="+mn-lt"/>
                          <a:ea typeface="Times New Roman"/>
                          <a:cs typeface="Times New Roman"/>
                        </a:rPr>
                        <a:t>РЕГИОНАЛЬНЫЙ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 субъекта РФ</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муниципальных образований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r h="284590">
                <a:tc>
                  <a:txBody>
                    <a:bodyPr/>
                    <a:lstStyle/>
                    <a:p>
                      <a:pPr algn="l">
                        <a:lnSpc>
                          <a:spcPct val="115000"/>
                        </a:lnSpc>
                        <a:spcAft>
                          <a:spcPts val="0"/>
                        </a:spcAft>
                      </a:pPr>
                      <a:endParaRPr lang="ru-RU" sz="1600" b="1" dirty="0">
                        <a:solidFill>
                          <a:srgbClr val="1A1A1A"/>
                        </a:solidFill>
                        <a:latin typeface="+mn-lt"/>
                        <a:ea typeface="Times New Roman"/>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600" b="1" dirty="0"/>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ru-RU" sz="1600" b="1" dirty="0">
                        <a:latin typeface="+mn-lt"/>
                        <a:ea typeface="Calibri"/>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9181">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МУНИЦИПАЛЬНЫХ ОБРАЗОВАНИЙ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4">
                  <a:txBody>
                    <a:bodyPr/>
                    <a:lstStyle/>
                    <a:p>
                      <a:pPr algn="ctr">
                        <a:lnSpc>
                          <a:spcPct val="115000"/>
                        </a:lnSpc>
                        <a:spcAft>
                          <a:spcPts val="0"/>
                        </a:spcAft>
                      </a:pPr>
                      <a:r>
                        <a:rPr lang="ru-RU" sz="1600" b="1" dirty="0">
                          <a:solidFill>
                            <a:srgbClr val="1A1A1A"/>
                          </a:solidFill>
                          <a:latin typeface="+mn-lt"/>
                          <a:ea typeface="Times New Roman"/>
                          <a:cs typeface="Times New Roman"/>
                        </a:rPr>
                        <a:t>МУНИЦИПАЛЬНЫЙ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Бюджеты городских</a:t>
                      </a:r>
                      <a:endParaRPr lang="ru-RU" sz="1600" b="1" dirty="0">
                        <a:latin typeface="+mn-lt"/>
                        <a:ea typeface="Calibri"/>
                        <a:cs typeface="Times New Roman"/>
                      </a:endParaRPr>
                    </a:p>
                    <a:p>
                      <a:pPr algn="l">
                        <a:lnSpc>
                          <a:spcPct val="115000"/>
                        </a:lnSpc>
                        <a:spcAft>
                          <a:spcPts val="0"/>
                        </a:spcAft>
                      </a:pPr>
                      <a:r>
                        <a:rPr lang="ru-RU" sz="1600" b="1" dirty="0">
                          <a:solidFill>
                            <a:srgbClr val="1A1A1A"/>
                          </a:solidFill>
                          <a:latin typeface="+mn-lt"/>
                          <a:ea typeface="Times New Roman"/>
                          <a:cs typeface="Times New Roman"/>
                        </a:rPr>
                        <a:t>округов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муниципальных районов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МУНИЦИПАЛЬНЫХ РАЙОНОВ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vMerge="1">
                  <a:txBody>
                    <a:bodyPr/>
                    <a:lstStyle/>
                    <a:p>
                      <a:endParaRPr lang="ru-RU"/>
                    </a:p>
                  </a:txBody>
                  <a:tcPr/>
                </a:tc>
              </a:tr>
              <a:tr h="85377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 муниципального района</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Бюджеты городских и сельских поселений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r>
            </a:tbl>
          </a:graphicData>
        </a:graphic>
      </p:graphicFrame>
      <p:sp>
        <p:nvSpPr>
          <p:cNvPr id="7" name="Заголовок 6"/>
          <p:cNvSpPr>
            <a:spLocks noGrp="1"/>
          </p:cNvSpPr>
          <p:nvPr>
            <p:ph type="title"/>
          </p:nvPr>
        </p:nvSpPr>
        <p:spPr>
          <a:xfrm>
            <a:off x="250825" y="188913"/>
            <a:ext cx="8642350" cy="1007839"/>
          </a:xfrm>
          <a:noFill/>
        </p:spPr>
        <p:txBody>
          <a:bodyPr>
            <a:normAutofit fontScale="90000"/>
          </a:bodyPr>
          <a:lstStyle/>
          <a:p>
            <a:pPr algn="l"/>
            <a:r>
              <a:rPr lang="ru-RU" sz="3200" b="1" dirty="0">
                <a:solidFill>
                  <a:schemeClr val="accent5">
                    <a:lumMod val="75000"/>
                  </a:schemeClr>
                </a:solidFill>
              </a:rPr>
              <a:t>БЮДЖЕТНАЯ СИСТЕМА </a:t>
            </a:r>
            <a:r>
              <a:rPr lang="ru-RU" sz="3200" b="1" dirty="0" smtClean="0">
                <a:solidFill>
                  <a:schemeClr val="accent5">
                    <a:lumMod val="75000"/>
                  </a:schemeClr>
                </a:solidFill>
              </a:rPr>
              <a:t>РОССИЙСКОЙ </a:t>
            </a:r>
            <a:r>
              <a:rPr lang="ru-RU" sz="3200" b="1" dirty="0">
                <a:solidFill>
                  <a:schemeClr val="accent5">
                    <a:lumMod val="75000"/>
                  </a:schemeClr>
                </a:solidFill>
              </a:rPr>
              <a:t>ФЕДЕРАЦИИ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0825" y="274639"/>
            <a:ext cx="8642350" cy="511155"/>
          </a:xfrm>
        </p:spPr>
        <p:txBody>
          <a:bodyPr>
            <a:normAutofit fontScale="90000"/>
          </a:bodyPr>
          <a:lstStyle/>
          <a:p>
            <a:pPr algn="l"/>
            <a:r>
              <a:rPr lang="ru-RU" sz="3200" b="1" dirty="0">
                <a:solidFill>
                  <a:schemeClr val="accent5">
                    <a:lumMod val="75000"/>
                  </a:schemeClr>
                </a:solidFill>
              </a:rPr>
              <a:t>ЭТАПЫ БЮДЖЕТНОГО ПРОЦЕССА</a:t>
            </a:r>
          </a:p>
        </p:txBody>
      </p:sp>
      <p:graphicFrame>
        <p:nvGraphicFramePr>
          <p:cNvPr id="11" name="Таблица 10"/>
          <p:cNvGraphicFramePr>
            <a:graphicFrameLocks noGrp="1"/>
          </p:cNvGraphicFramePr>
          <p:nvPr/>
        </p:nvGraphicFramePr>
        <p:xfrm>
          <a:off x="250825" y="908720"/>
          <a:ext cx="3601097" cy="1682496"/>
        </p:xfrm>
        <a:graphic>
          <a:graphicData uri="http://schemas.openxmlformats.org/drawingml/2006/table">
            <a:tbl>
              <a:tblPr/>
              <a:tblGrid>
                <a:gridCol w="1728072"/>
                <a:gridCol w="374605"/>
                <a:gridCol w="374605"/>
                <a:gridCol w="374605"/>
                <a:gridCol w="374605"/>
                <a:gridCol w="374605"/>
              </a:tblGrid>
              <a:tr h="280416">
                <a:tc>
                  <a:txBody>
                    <a:bodyPr/>
                    <a:lstStyle/>
                    <a:p>
                      <a:pPr algn="just">
                        <a:lnSpc>
                          <a:spcPct val="115000"/>
                        </a:lnSpc>
                        <a:spcAft>
                          <a:spcPts val="0"/>
                        </a:spcAft>
                      </a:pPr>
                      <a:r>
                        <a:rPr lang="ru-RU" sz="800" dirty="0">
                          <a:latin typeface="Times New Roman"/>
                          <a:ea typeface="Calibri"/>
                          <a:cs typeface="Times New Roman"/>
                        </a:rPr>
                        <a:t>Этапы бюджетного процесса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a:latin typeface="Times New Roman"/>
                          <a:ea typeface="Calibri"/>
                          <a:cs typeface="Times New Roman"/>
                        </a:rPr>
                        <a:t>Янв.</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err="1">
                          <a:latin typeface="Times New Roman"/>
                          <a:ea typeface="Calibri"/>
                          <a:cs typeface="Times New Roman"/>
                        </a:rPr>
                        <a:t>Фев</a:t>
                      </a:r>
                      <a:r>
                        <a:rPr lang="ru-RU" sz="800" dirty="0">
                          <a:latin typeface="Times New Roman"/>
                          <a:ea typeface="Calibri"/>
                          <a:cs typeface="Times New Roman"/>
                        </a:rPr>
                        <a:t>.-</a:t>
                      </a:r>
                      <a:endParaRPr lang="ru-RU" sz="800" dirty="0">
                        <a:latin typeface="Calibri"/>
                        <a:ea typeface="Calibri"/>
                        <a:cs typeface="Times New Roman"/>
                      </a:endParaRPr>
                    </a:p>
                    <a:p>
                      <a:pPr algn="just">
                        <a:lnSpc>
                          <a:spcPct val="115000"/>
                        </a:lnSpc>
                        <a:spcAft>
                          <a:spcPts val="0"/>
                        </a:spcAft>
                      </a:pPr>
                      <a:r>
                        <a:rPr lang="ru-RU" sz="800" dirty="0">
                          <a:latin typeface="Times New Roman"/>
                          <a:ea typeface="Calibri"/>
                          <a:cs typeface="Times New Roman"/>
                        </a:rPr>
                        <a:t>Май</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err="1">
                          <a:latin typeface="Times New Roman"/>
                          <a:ea typeface="Calibri"/>
                          <a:cs typeface="Times New Roman"/>
                        </a:rPr>
                        <a:t>Июн</a:t>
                      </a:r>
                      <a:r>
                        <a:rPr lang="ru-RU" sz="800" dirty="0" smtClean="0">
                          <a:latin typeface="Times New Roman"/>
                          <a:ea typeface="Calibri"/>
                          <a:cs typeface="Times New Roman"/>
                        </a:rPr>
                        <a:t>.</a:t>
                      </a:r>
                      <a:endParaRPr lang="ru-RU" sz="800" dirty="0">
                        <a:latin typeface="Calibri"/>
                        <a:ea typeface="Calibri"/>
                        <a:cs typeface="Times New Roman"/>
                      </a:endParaRPr>
                    </a:p>
                    <a:p>
                      <a:pPr algn="just">
                        <a:lnSpc>
                          <a:spcPct val="115000"/>
                        </a:lnSpc>
                        <a:spcAft>
                          <a:spcPts val="0"/>
                        </a:spcAft>
                      </a:pPr>
                      <a:r>
                        <a:rPr lang="ru-RU" sz="800" dirty="0">
                          <a:latin typeface="Times New Roman"/>
                          <a:ea typeface="Calibri"/>
                          <a:cs typeface="Times New Roman"/>
                        </a:rPr>
                        <a:t>Окт.</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a:latin typeface="Times New Roman"/>
                          <a:ea typeface="Calibri"/>
                          <a:cs typeface="Times New Roman"/>
                        </a:rPr>
                        <a:t>Ноя.</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Calibri"/>
                          <a:cs typeface="Times New Roman"/>
                        </a:rPr>
                        <a:t>Дек.</a:t>
                      </a:r>
                      <a:endParaRPr lang="ru-RU"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gn="just">
                        <a:lnSpc>
                          <a:spcPct val="115000"/>
                        </a:lnSpc>
                        <a:spcAft>
                          <a:spcPts val="0"/>
                        </a:spcAft>
                      </a:pPr>
                      <a:r>
                        <a:rPr lang="ru-RU" sz="800" dirty="0" smtClean="0">
                          <a:latin typeface="Times New Roman"/>
                          <a:ea typeface="Calibri"/>
                          <a:cs typeface="Times New Roman"/>
                        </a:rPr>
                        <a:t>I. </a:t>
                      </a:r>
                      <a:r>
                        <a:rPr lang="ru-RU" sz="800" dirty="0">
                          <a:latin typeface="Times New Roman"/>
                          <a:ea typeface="Calibri"/>
                          <a:cs typeface="Times New Roman"/>
                        </a:rPr>
                        <a:t>Составление проекта бюджета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gn="just">
                        <a:lnSpc>
                          <a:spcPct val="115000"/>
                        </a:lnSpc>
                        <a:spcAft>
                          <a:spcPts val="0"/>
                        </a:spcAft>
                      </a:pPr>
                      <a:r>
                        <a:rPr lang="ru-RU" sz="800" dirty="0" smtClean="0">
                          <a:latin typeface="Times New Roman"/>
                          <a:ea typeface="Calibri"/>
                          <a:cs typeface="Times New Roman"/>
                        </a:rPr>
                        <a:t>II. </a:t>
                      </a:r>
                      <a:r>
                        <a:rPr lang="ru-RU" sz="800" dirty="0">
                          <a:latin typeface="Times New Roman"/>
                          <a:ea typeface="Calibri"/>
                          <a:cs typeface="Times New Roman"/>
                        </a:rPr>
                        <a:t>Рассмотрение и утверждение бюджета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280416">
                <a:tc>
                  <a:txBody>
                    <a:bodyPr/>
                    <a:lstStyle/>
                    <a:p>
                      <a:pPr algn="just">
                        <a:lnSpc>
                          <a:spcPct val="115000"/>
                        </a:lnSpc>
                        <a:spcAft>
                          <a:spcPts val="0"/>
                        </a:spcAft>
                      </a:pPr>
                      <a:r>
                        <a:rPr lang="ru-RU" sz="800" dirty="0" smtClean="0">
                          <a:latin typeface="Times New Roman"/>
                          <a:ea typeface="Calibri"/>
                          <a:cs typeface="Times New Roman"/>
                        </a:rPr>
                        <a:t>III.  </a:t>
                      </a:r>
                      <a:r>
                        <a:rPr lang="ru-RU" sz="800" dirty="0">
                          <a:latin typeface="Times New Roman"/>
                          <a:ea typeface="Calibri"/>
                          <a:cs typeface="Times New Roman"/>
                        </a:rPr>
                        <a:t>Исполнение бюджета</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280416">
                <a:tc>
                  <a:txBody>
                    <a:bodyPr/>
                    <a:lstStyle/>
                    <a:p>
                      <a:pPr algn="just">
                        <a:lnSpc>
                          <a:spcPct val="115000"/>
                        </a:lnSpc>
                        <a:spcAft>
                          <a:spcPts val="0"/>
                        </a:spcAft>
                      </a:pPr>
                      <a:r>
                        <a:rPr lang="ru-RU" sz="800" dirty="0" smtClean="0">
                          <a:latin typeface="Times New Roman"/>
                          <a:ea typeface="Calibri"/>
                          <a:cs typeface="Times New Roman"/>
                        </a:rPr>
                        <a:t>IV. </a:t>
                      </a:r>
                      <a:r>
                        <a:rPr lang="ru-RU" sz="800" dirty="0">
                          <a:latin typeface="Times New Roman"/>
                          <a:ea typeface="Calibri"/>
                          <a:cs typeface="Times New Roman"/>
                        </a:rPr>
                        <a:t>Подготовка и утверждение годового отчета об исполнении</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gn="just">
                        <a:lnSpc>
                          <a:spcPct val="115000"/>
                        </a:lnSpc>
                        <a:spcAft>
                          <a:spcPts val="0"/>
                        </a:spcAft>
                      </a:pPr>
                      <a:r>
                        <a:rPr lang="ru-RU" sz="800" dirty="0">
                          <a:latin typeface="Times New Roman"/>
                          <a:ea typeface="Calibri"/>
                          <a:cs typeface="Times New Roman"/>
                        </a:rPr>
                        <a:t>Финансовый контроль</a:t>
                      </a:r>
                      <a:endParaRPr lang="ru-RU"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bl>
          </a:graphicData>
        </a:graphic>
      </p:graphicFrame>
      <p:grpSp>
        <p:nvGrpSpPr>
          <p:cNvPr id="20" name="Группа 19"/>
          <p:cNvGrpSpPr/>
          <p:nvPr/>
        </p:nvGrpSpPr>
        <p:grpSpPr>
          <a:xfrm>
            <a:off x="5292080" y="764704"/>
            <a:ext cx="3601095" cy="1231687"/>
            <a:chOff x="5292080" y="764704"/>
            <a:chExt cx="3601095" cy="1231687"/>
          </a:xfrm>
        </p:grpSpPr>
        <p:sp>
          <p:nvSpPr>
            <p:cNvPr id="13" name="TextBox 12"/>
            <p:cNvSpPr txBox="1"/>
            <p:nvPr/>
          </p:nvSpPr>
          <p:spPr>
            <a:xfrm>
              <a:off x="5292080" y="980728"/>
              <a:ext cx="3601095" cy="1015663"/>
            </a:xfrm>
            <a:prstGeom prst="rect">
              <a:avLst/>
            </a:prstGeom>
            <a:noFill/>
          </p:spPr>
          <p:txBody>
            <a:bodyPr wrap="square" rtlCol="0">
              <a:spAutoFit/>
            </a:bodyPr>
            <a:lstStyle/>
            <a:p>
              <a:r>
                <a:rPr lang="ru-RU" sz="1000" dirty="0" smtClean="0"/>
                <a:t>На этом этапе составляется прогноз социально-экономического развития, определяются основные характеристики бюджета, налоговая и бюджетная политика, источники покрытия дефицита бюджета и осуществляется распределение предельных объемов бюджетных ассигнований на предстоящий плановый период.</a:t>
              </a:r>
              <a:endParaRPr lang="ru-RU" sz="1000" dirty="0"/>
            </a:p>
          </p:txBody>
        </p:sp>
        <p:sp>
          <p:nvSpPr>
            <p:cNvPr id="19" name="Прямоугольник 18"/>
            <p:cNvSpPr/>
            <p:nvPr/>
          </p:nvSpPr>
          <p:spPr>
            <a:xfrm>
              <a:off x="5292080" y="764704"/>
              <a:ext cx="3601095" cy="30469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I. Составление проекта бюджета</a:t>
              </a:r>
              <a:endParaRPr lang="ru-RU" sz="1200" b="1" dirty="0">
                <a:ea typeface="Calibri"/>
                <a:cs typeface="Times New Roman"/>
              </a:endParaRPr>
            </a:p>
          </p:txBody>
        </p:sp>
      </p:grpSp>
      <p:grpSp>
        <p:nvGrpSpPr>
          <p:cNvPr id="22" name="Группа 21"/>
          <p:cNvGrpSpPr/>
          <p:nvPr/>
        </p:nvGrpSpPr>
        <p:grpSpPr>
          <a:xfrm>
            <a:off x="5292080" y="2060848"/>
            <a:ext cx="3601095" cy="1847240"/>
            <a:chOff x="5292080" y="2060848"/>
            <a:chExt cx="3601095" cy="1847240"/>
          </a:xfrm>
        </p:grpSpPr>
        <p:sp>
          <p:nvSpPr>
            <p:cNvPr id="32769" name="Rectangle 1"/>
            <p:cNvSpPr>
              <a:spLocks noChangeArrowheads="1"/>
            </p:cNvSpPr>
            <p:nvPr/>
          </p:nvSpPr>
          <p:spPr bwMode="auto">
            <a:xfrm>
              <a:off x="5292253" y="2276872"/>
              <a:ext cx="360092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Администрация поселения вносит на рассмотрение Совету народных депутатов поселения проект решения о местном бюджете не позднее 15 ноября текущего года.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Проект обсуждается населением на публичных слушаниях.</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Контрольно-четная комиссия проводит экспертизу, подготавливает заключение и предложения о принятии или отклонении проекта решения о местном бюджете.</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После проект рассматривается бюджетной комиссией.</a:t>
              </a:r>
              <a:endParaRPr kumimoji="0" lang="ru-RU" sz="1000" b="0" i="0" u="none" strike="noStrike" cap="none" normalizeH="0" baseline="0" dirty="0" smtClean="0">
                <a:ln>
                  <a:noFill/>
                </a:ln>
                <a:solidFill>
                  <a:srgbClr val="1A1A1A"/>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1A1A1A"/>
                  </a:solidFill>
                  <a:effectLst/>
                  <a:latin typeface="Arial" pitchFamily="34" charset="0"/>
                  <a:ea typeface="Times New Roman" pitchFamily="18" charset="0"/>
                  <a:cs typeface="Arial" pitchFamily="34" charset="0"/>
                </a:rPr>
                <a:t>После утверждения Советом народных депутатов направляется на подпись главе поселения.</a:t>
              </a:r>
              <a:r>
                <a:rPr kumimoji="0" lang="ru-RU" sz="1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21" name="Прямоугольник 20"/>
            <p:cNvSpPr/>
            <p:nvPr/>
          </p:nvSpPr>
          <p:spPr>
            <a:xfrm>
              <a:off x="5292080" y="2060848"/>
              <a:ext cx="3601095" cy="29225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II. Рассмотрение и утверждение бюджета</a:t>
              </a:r>
            </a:p>
          </p:txBody>
        </p:sp>
      </p:grpSp>
      <p:grpSp>
        <p:nvGrpSpPr>
          <p:cNvPr id="27" name="Группа 26"/>
          <p:cNvGrpSpPr/>
          <p:nvPr/>
        </p:nvGrpSpPr>
        <p:grpSpPr>
          <a:xfrm>
            <a:off x="5292080" y="3933056"/>
            <a:ext cx="3601095" cy="723855"/>
            <a:chOff x="5292080" y="4077072"/>
            <a:chExt cx="3601095" cy="723855"/>
          </a:xfrm>
        </p:grpSpPr>
        <p:sp>
          <p:nvSpPr>
            <p:cNvPr id="32770" name="Rectangle 2"/>
            <p:cNvSpPr>
              <a:spLocks noChangeArrowheads="1"/>
            </p:cNvSpPr>
            <p:nvPr/>
          </p:nvSpPr>
          <p:spPr bwMode="auto">
            <a:xfrm>
              <a:off x="5292080" y="4293096"/>
              <a:ext cx="3601095"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Исполнение бюджета организуется на основе сводной бюджетной росписи и кассового плана. Бюджет исполняется на основе единства кассы и подведомственности расходов.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Прямоугольник 25"/>
            <p:cNvSpPr/>
            <p:nvPr/>
          </p:nvSpPr>
          <p:spPr>
            <a:xfrm>
              <a:off x="5292080" y="4077072"/>
              <a:ext cx="3601095" cy="30469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III.  Исполнение бюджета</a:t>
              </a:r>
              <a:endParaRPr lang="ru-RU" sz="1200" b="1" dirty="0">
                <a:ea typeface="Calibri"/>
                <a:cs typeface="Times New Roman"/>
              </a:endParaRPr>
            </a:p>
          </p:txBody>
        </p:sp>
      </p:grpSp>
      <p:grpSp>
        <p:nvGrpSpPr>
          <p:cNvPr id="34" name="Группа 33"/>
          <p:cNvGrpSpPr/>
          <p:nvPr/>
        </p:nvGrpSpPr>
        <p:grpSpPr>
          <a:xfrm>
            <a:off x="250825" y="3861048"/>
            <a:ext cx="3601095" cy="2318444"/>
            <a:chOff x="250825" y="5085184"/>
            <a:chExt cx="3601095" cy="1487538"/>
          </a:xfrm>
        </p:grpSpPr>
        <p:sp>
          <p:nvSpPr>
            <p:cNvPr id="32772" name="Rectangle 4"/>
            <p:cNvSpPr>
              <a:spLocks noChangeArrowheads="1"/>
            </p:cNvSpPr>
            <p:nvPr/>
          </p:nvSpPr>
          <p:spPr bwMode="auto">
            <a:xfrm>
              <a:off x="250825" y="5318771"/>
              <a:ext cx="3601095" cy="12539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Охватывает все этапы бюджетного процесса: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Внешний муниципальный финансовый контроль – КСК</a:t>
              </a:r>
              <a:endParaRPr kumimoji="0" lang="ru-RU"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 Внутренний муниципальный финансовый контроль – ВМФК.</a:t>
              </a:r>
              <a:endParaRPr kumimoji="0" lang="ru-RU"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 Предварительный контроль осуществляется в целях предупреждения пресечения бюджетных нарушений в процессе исполнения бюджета поселения.</a:t>
              </a:r>
              <a:endParaRPr kumimoji="0" lang="ru-RU"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1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 Последующий контроль осуществляется по результатам исполнения бюджета района в целях установления законности его исполнения, достоверности учета и отчетности.</a:t>
              </a:r>
              <a:endParaRPr kumimoji="0" lang="ru-RU" sz="1100" b="0" i="0" u="none" strike="noStrike" cap="none" normalizeH="0" baseline="0" dirty="0" smtClean="0">
                <a:ln>
                  <a:noFill/>
                </a:ln>
                <a:solidFill>
                  <a:srgbClr val="1A1A1A"/>
                </a:solidFill>
                <a:effectLst/>
                <a:latin typeface="Times New Roman" pitchFamily="18" charset="0"/>
                <a:ea typeface="Times New Roman" pitchFamily="18" charset="0"/>
                <a:cs typeface="Times New Roman" pitchFamily="18" charset="0"/>
                <a:sym typeface="Symbol" pitchFamily="18" charset="2"/>
              </a:endParaRPr>
            </a:p>
          </p:txBody>
        </p:sp>
        <p:sp>
          <p:nvSpPr>
            <p:cNvPr id="30" name="Прямоугольник 29"/>
            <p:cNvSpPr/>
            <p:nvPr/>
          </p:nvSpPr>
          <p:spPr>
            <a:xfrm>
              <a:off x="250825" y="5085184"/>
              <a:ext cx="3601095" cy="292259"/>
            </a:xfrm>
            <a:prstGeom prst="rect">
              <a:avLst/>
            </a:prstGeom>
          </p:spPr>
          <p:txBody>
            <a:bodyPr wrap="square">
              <a:spAutoFit/>
            </a:bodyPr>
            <a:lstStyle/>
            <a:p>
              <a:pPr algn="just">
                <a:lnSpc>
                  <a:spcPct val="115000"/>
                </a:lnSpc>
                <a:spcAft>
                  <a:spcPts val="0"/>
                </a:spcAft>
              </a:pPr>
              <a:r>
                <a:rPr lang="ru-RU" sz="1200" b="1" dirty="0" smtClean="0">
                  <a:ea typeface="Calibri"/>
                  <a:cs typeface="Times New Roman"/>
                </a:rPr>
                <a:t>Финансовый контроль</a:t>
              </a:r>
            </a:p>
          </p:txBody>
        </p:sp>
      </p:grpSp>
      <p:grpSp>
        <p:nvGrpSpPr>
          <p:cNvPr id="31" name="Группа 30"/>
          <p:cNvGrpSpPr/>
          <p:nvPr/>
        </p:nvGrpSpPr>
        <p:grpSpPr>
          <a:xfrm>
            <a:off x="5292080" y="4725144"/>
            <a:ext cx="3601095" cy="1295872"/>
            <a:chOff x="5292080" y="5373216"/>
            <a:chExt cx="3601095" cy="1295872"/>
          </a:xfrm>
        </p:grpSpPr>
        <p:sp>
          <p:nvSpPr>
            <p:cNvPr id="32" name="Rectangle 3"/>
            <p:cNvSpPr>
              <a:spLocks noChangeArrowheads="1"/>
            </p:cNvSpPr>
            <p:nvPr/>
          </p:nvSpPr>
          <p:spPr bwMode="auto">
            <a:xfrm rot="10800000" flipV="1">
              <a:off x="5292080" y="5745758"/>
              <a:ext cx="36010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По итогам отчетного финансового года составляется бюджетная отчетность об исполнении бюджета, направляемая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в КСК для проведения внешней проверки, далее – на рассмотрение и утверждение СНД.</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A1A1A"/>
                  </a:solidFill>
                  <a:effectLst/>
                  <a:latin typeface="Calibri" pitchFamily="34" charset="0"/>
                  <a:ea typeface="Times New Roman" pitchFamily="18" charset="0"/>
                  <a:cs typeface="Times New Roman" pitchFamily="18" charset="0"/>
                </a:rPr>
                <a:t>Отчет об исполнении бюджета обсуждается на публичных слушаниях с населением поселения.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5292080" y="5373216"/>
              <a:ext cx="3601095" cy="461665"/>
            </a:xfrm>
            <a:prstGeom prst="rect">
              <a:avLst/>
            </a:prstGeom>
          </p:spPr>
          <p:txBody>
            <a:bodyPr wrap="square">
              <a:spAutoFit/>
            </a:bodyPr>
            <a:lstStyle/>
            <a:p>
              <a:pPr algn="just">
                <a:spcAft>
                  <a:spcPts val="0"/>
                </a:spcAft>
              </a:pPr>
              <a:r>
                <a:rPr lang="ru-RU" sz="1200" b="1" dirty="0" smtClean="0">
                  <a:ea typeface="Calibri"/>
                  <a:cs typeface="Times New Roman"/>
                </a:rPr>
                <a:t>V. Подготовка и утверждение годового отчета об исполнении</a:t>
              </a:r>
              <a:endParaRPr lang="ru-RU" sz="1200" b="1" dirty="0">
                <a:ea typeface="Calibri"/>
                <a:cs typeface="Times New Roman"/>
              </a:endParaRPr>
            </a:p>
          </p:txBody>
        </p:sp>
      </p:grpSp>
      <p:sp>
        <p:nvSpPr>
          <p:cNvPr id="35" name="Прямоугольник 34"/>
          <p:cNvSpPr/>
          <p:nvPr/>
        </p:nvSpPr>
        <p:spPr>
          <a:xfrm>
            <a:off x="4283968" y="908720"/>
            <a:ext cx="1008112" cy="5040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июнь - ноябрь</a:t>
            </a:r>
            <a:endParaRPr lang="ru-RU" sz="1400" b="1" dirty="0"/>
          </a:p>
        </p:txBody>
      </p:sp>
      <p:sp>
        <p:nvSpPr>
          <p:cNvPr id="36" name="Прямоугольник 35"/>
          <p:cNvSpPr/>
          <p:nvPr/>
        </p:nvSpPr>
        <p:spPr>
          <a:xfrm>
            <a:off x="4283968" y="2132856"/>
            <a:ext cx="1008112" cy="5040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ноябрь - декабрь</a:t>
            </a:r>
            <a:endParaRPr lang="ru-RU" sz="1400" b="1" dirty="0"/>
          </a:p>
        </p:txBody>
      </p:sp>
      <p:sp>
        <p:nvSpPr>
          <p:cNvPr id="37" name="Прямоугольник 36"/>
          <p:cNvSpPr/>
          <p:nvPr/>
        </p:nvSpPr>
        <p:spPr>
          <a:xfrm>
            <a:off x="4283968" y="4077072"/>
            <a:ext cx="1008112" cy="504056"/>
          </a:xfrm>
          <a:prstGeom prst="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январь -декабрь</a:t>
            </a:r>
            <a:endParaRPr lang="ru-RU" sz="1400" b="1" dirty="0"/>
          </a:p>
        </p:txBody>
      </p:sp>
      <p:sp>
        <p:nvSpPr>
          <p:cNvPr id="38" name="Прямоугольник 37"/>
          <p:cNvSpPr/>
          <p:nvPr/>
        </p:nvSpPr>
        <p:spPr>
          <a:xfrm>
            <a:off x="4283968" y="4797152"/>
            <a:ext cx="1008112" cy="5040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февраль - май</a:t>
            </a:r>
            <a:endParaRPr lang="ru-RU"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562073"/>
          </a:xfrm>
        </p:spPr>
        <p:txBody>
          <a:bodyPr>
            <a:noAutofit/>
          </a:bodyPr>
          <a:lstStyle/>
          <a:p>
            <a:pPr lvl="0" algn="l"/>
            <a:r>
              <a:rPr kumimoji="0" lang="ru-RU" sz="2800" b="1" i="0" u="none" strike="noStrike" cap="none" normalizeH="0" baseline="0" dirty="0" smtClean="0">
                <a:ln>
                  <a:noFill/>
                </a:ln>
                <a:solidFill>
                  <a:schemeClr val="accent5">
                    <a:lumMod val="75000"/>
                  </a:schemeClr>
                </a:solidFill>
                <a:effectLst/>
                <a:ea typeface="Calibri" pitchFamily="34" charset="0"/>
                <a:cs typeface="Times New Roman" pitchFamily="18" charset="0"/>
              </a:rPr>
              <a:t>УЧАСТИЕ ГРАЖДАНИНА В БЮДЖЕТНОМ ПРОЦЕССЕ</a:t>
            </a:r>
            <a:endParaRPr lang="ru-RU" sz="2800" b="1" dirty="0">
              <a:solidFill>
                <a:schemeClr val="accent5">
                  <a:lumMod val="75000"/>
                </a:schemeClr>
              </a:solidFill>
            </a:endParaRPr>
          </a:p>
        </p:txBody>
      </p:sp>
      <p:sp>
        <p:nvSpPr>
          <p:cNvPr id="7" name="Прямоугольник 6"/>
          <p:cNvSpPr/>
          <p:nvPr/>
        </p:nvSpPr>
        <p:spPr>
          <a:xfrm>
            <a:off x="4716016" y="1340768"/>
            <a:ext cx="4177159" cy="523220"/>
          </a:xfrm>
          <a:prstGeom prst="rect">
            <a:avLst/>
          </a:prstGeom>
        </p:spPr>
        <p:txBody>
          <a:bodyPr wrap="square">
            <a:spAutoFit/>
          </a:bodyPr>
          <a:lstStyle/>
          <a:p>
            <a:r>
              <a:rPr lang="ru-RU" sz="1400" b="1" dirty="0" smtClean="0">
                <a:solidFill>
                  <a:prstClr val="black"/>
                </a:solidFill>
                <a:ea typeface="Calibri" pitchFamily="34" charset="0"/>
                <a:cs typeface="Times New Roman" pitchFamily="18" charset="0"/>
              </a:rPr>
              <a:t>ВОЗМОЖНОСТЬ ВЛИЯНИЯ ГРАЖДАНИНА НА </a:t>
            </a:r>
            <a:r>
              <a:rPr lang="ru-RU" sz="1400" b="1" dirty="0" smtClean="0"/>
              <a:t>СОСТАВ РАСХОДОВ БЮДЖЕТА</a:t>
            </a:r>
            <a:r>
              <a:rPr lang="ru-RU" sz="1400" b="1" dirty="0" smtClean="0">
                <a:solidFill>
                  <a:prstClr val="black"/>
                </a:solidFill>
                <a:ea typeface="Calibri" pitchFamily="34" charset="0"/>
                <a:cs typeface="Times New Roman" pitchFamily="18" charset="0"/>
              </a:rPr>
              <a:t> </a:t>
            </a:r>
            <a:endParaRPr lang="ru-RU" sz="1400" b="1" dirty="0"/>
          </a:p>
        </p:txBody>
      </p:sp>
      <p:sp>
        <p:nvSpPr>
          <p:cNvPr id="8" name="Прямоугольник 7"/>
          <p:cNvSpPr/>
          <p:nvPr/>
        </p:nvSpPr>
        <p:spPr>
          <a:xfrm>
            <a:off x="250825" y="1772816"/>
            <a:ext cx="1683218" cy="276999"/>
          </a:xfrm>
          <a:prstGeom prst="rect">
            <a:avLst/>
          </a:prstGeom>
        </p:spPr>
        <p:txBody>
          <a:bodyPr wrap="none">
            <a:spAutoFit/>
          </a:bodyPr>
          <a:lstStyle/>
          <a:p>
            <a:r>
              <a:rPr lang="ru-RU" sz="1200" dirty="0" smtClean="0"/>
              <a:t>Как налогоплательщик</a:t>
            </a:r>
            <a:endParaRPr lang="ru-RU" sz="1200" dirty="0"/>
          </a:p>
        </p:txBody>
      </p:sp>
      <p:sp>
        <p:nvSpPr>
          <p:cNvPr id="53" name="Rectangle 1"/>
          <p:cNvSpPr>
            <a:spLocks noChangeArrowheads="1"/>
          </p:cNvSpPr>
          <p:nvPr/>
        </p:nvSpPr>
        <p:spPr bwMode="auto">
          <a:xfrm>
            <a:off x="250825" y="1376481"/>
            <a:ext cx="432117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УЧАСТИЕ ГРАЖДАНИНА В БЮДЖЕТНОМ ПРОЦЕССЕ</a:t>
            </a:r>
            <a:endParaRPr kumimoji="0" lang="ru-RU" sz="1400" b="1" i="0" u="none" strike="noStrike" cap="none" normalizeH="0" baseline="0" dirty="0" smtClean="0">
              <a:ln>
                <a:noFill/>
              </a:ln>
              <a:solidFill>
                <a:schemeClr val="tx1"/>
              </a:solidFill>
              <a:effectLst/>
              <a:cs typeface="Arial" pitchFamily="34" charset="0"/>
            </a:endParaRPr>
          </a:p>
        </p:txBody>
      </p:sp>
      <p:sp>
        <p:nvSpPr>
          <p:cNvPr id="54" name="Прямоугольник 53"/>
          <p:cNvSpPr/>
          <p:nvPr/>
        </p:nvSpPr>
        <p:spPr>
          <a:xfrm>
            <a:off x="2195736" y="1772816"/>
            <a:ext cx="2286000" cy="276999"/>
          </a:xfrm>
          <a:prstGeom prst="rect">
            <a:avLst/>
          </a:prstGeom>
        </p:spPr>
        <p:txBody>
          <a:bodyPr>
            <a:spAutoFit/>
          </a:bodyPr>
          <a:lstStyle/>
          <a:p>
            <a:pPr lvl="0"/>
            <a:r>
              <a:rPr lang="ru-RU" sz="1200" dirty="0" smtClean="0">
                <a:solidFill>
                  <a:prstClr val="black"/>
                </a:solidFill>
              </a:rPr>
              <a:t>Как  получатель соц.гарантий</a:t>
            </a:r>
            <a:endParaRPr lang="ru-RU" sz="1200" dirty="0">
              <a:solidFill>
                <a:prstClr val="black"/>
              </a:solidFill>
            </a:endParaRPr>
          </a:p>
        </p:txBody>
      </p:sp>
      <p:sp>
        <p:nvSpPr>
          <p:cNvPr id="82" name="Прямоугольник 81"/>
          <p:cNvSpPr/>
          <p:nvPr/>
        </p:nvSpPr>
        <p:spPr>
          <a:xfrm>
            <a:off x="250825" y="2143116"/>
            <a:ext cx="1800200" cy="3168352"/>
          </a:xfrm>
          <a:prstGeom prst="rect">
            <a:avLst/>
          </a:prstGeom>
          <a:solidFill>
            <a:schemeClr val="tx2">
              <a:lumMod val="60000"/>
              <a:lumOff val="40000"/>
              <a:alpha val="3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p:cNvSpPr/>
          <p:nvPr/>
        </p:nvSpPr>
        <p:spPr>
          <a:xfrm>
            <a:off x="2428860" y="2143116"/>
            <a:ext cx="1800200" cy="3168352"/>
          </a:xfrm>
          <a:prstGeom prst="rect">
            <a:avLst/>
          </a:prstGeom>
          <a:solidFill>
            <a:schemeClr val="accent3">
              <a:lumMod val="60000"/>
              <a:lumOff val="40000"/>
              <a:alpha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рямоугольник 83"/>
          <p:cNvSpPr/>
          <p:nvPr/>
        </p:nvSpPr>
        <p:spPr>
          <a:xfrm>
            <a:off x="4571999" y="2132856"/>
            <a:ext cx="4321175" cy="3168352"/>
          </a:xfrm>
          <a:prstGeom prst="rect">
            <a:avLst/>
          </a:prstGeom>
          <a:solidFill>
            <a:schemeClr val="bg2">
              <a:lumMod val="75000"/>
              <a:alpha val="4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4" name="Группа 73"/>
          <p:cNvGrpSpPr/>
          <p:nvPr/>
        </p:nvGrpSpPr>
        <p:grpSpPr>
          <a:xfrm>
            <a:off x="395536" y="2204864"/>
            <a:ext cx="1124612" cy="540000"/>
            <a:chOff x="395536" y="2204864"/>
            <a:chExt cx="1124612" cy="540000"/>
          </a:xfrm>
        </p:grpSpPr>
        <p:sp>
          <p:nvSpPr>
            <p:cNvPr id="25" name="Прямоугольник 24"/>
            <p:cNvSpPr/>
            <p:nvPr/>
          </p:nvSpPr>
          <p:spPr>
            <a:xfrm>
              <a:off x="971600" y="2348880"/>
              <a:ext cx="548548" cy="261610"/>
            </a:xfrm>
            <a:prstGeom prst="rect">
              <a:avLst/>
            </a:prstGeom>
          </p:spPr>
          <p:txBody>
            <a:bodyPr wrap="none">
              <a:spAutoFit/>
            </a:bodyPr>
            <a:lstStyle/>
            <a:p>
              <a:r>
                <a:rPr lang="ru-RU" sz="1100" dirty="0" smtClean="0"/>
                <a:t>НДФЛ</a:t>
              </a:r>
              <a:endParaRPr lang="ru-RU" sz="1100" dirty="0"/>
            </a:p>
          </p:txBody>
        </p:sp>
        <p:pic>
          <p:nvPicPr>
            <p:cNvPr id="33799" name="Picture 7"/>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95536" y="2204864"/>
              <a:ext cx="540000" cy="540000"/>
            </a:xfrm>
            <a:prstGeom prst="rect">
              <a:avLst/>
            </a:prstGeom>
            <a:noFill/>
            <a:ln w="9525">
              <a:noFill/>
              <a:miter lim="800000"/>
              <a:headEnd/>
              <a:tailEnd/>
            </a:ln>
            <a:effectLst/>
          </p:spPr>
        </p:pic>
      </p:grpSp>
      <p:grpSp>
        <p:nvGrpSpPr>
          <p:cNvPr id="75" name="Группа 74"/>
          <p:cNvGrpSpPr/>
          <p:nvPr/>
        </p:nvGrpSpPr>
        <p:grpSpPr>
          <a:xfrm>
            <a:off x="395536" y="2780928"/>
            <a:ext cx="1800200" cy="600164"/>
            <a:chOff x="395536" y="2780928"/>
            <a:chExt cx="1800200" cy="600164"/>
          </a:xfrm>
        </p:grpSpPr>
        <p:sp>
          <p:nvSpPr>
            <p:cNvPr id="46" name="Прямоугольник 45"/>
            <p:cNvSpPr/>
            <p:nvPr/>
          </p:nvSpPr>
          <p:spPr>
            <a:xfrm>
              <a:off x="971600" y="2780928"/>
              <a:ext cx="1224136" cy="600164"/>
            </a:xfrm>
            <a:prstGeom prst="rect">
              <a:avLst/>
            </a:prstGeom>
          </p:spPr>
          <p:txBody>
            <a:bodyPr wrap="square">
              <a:spAutoFit/>
            </a:bodyPr>
            <a:lstStyle/>
            <a:p>
              <a:r>
                <a:rPr lang="ru-RU" sz="1100" dirty="0" smtClean="0"/>
                <a:t>налог на имущества физ.лиц</a:t>
              </a:r>
              <a:endParaRPr lang="ru-RU" sz="1100" dirty="0"/>
            </a:p>
          </p:txBody>
        </p:sp>
        <p:pic>
          <p:nvPicPr>
            <p:cNvPr id="33800" name="Picture 8"/>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95536" y="2780928"/>
              <a:ext cx="540000" cy="540000"/>
            </a:xfrm>
            <a:prstGeom prst="rect">
              <a:avLst/>
            </a:prstGeom>
            <a:noFill/>
            <a:ln w="9525">
              <a:noFill/>
              <a:miter lim="800000"/>
              <a:headEnd/>
              <a:tailEnd/>
            </a:ln>
            <a:effectLst/>
          </p:spPr>
        </p:pic>
      </p:grpSp>
      <p:grpSp>
        <p:nvGrpSpPr>
          <p:cNvPr id="76" name="Группа 75"/>
          <p:cNvGrpSpPr/>
          <p:nvPr/>
        </p:nvGrpSpPr>
        <p:grpSpPr>
          <a:xfrm>
            <a:off x="395536" y="3573016"/>
            <a:ext cx="1440160" cy="540000"/>
            <a:chOff x="395536" y="3573016"/>
            <a:chExt cx="1440160" cy="540000"/>
          </a:xfrm>
        </p:grpSpPr>
        <p:sp>
          <p:nvSpPr>
            <p:cNvPr id="49" name="Прямоугольник 48"/>
            <p:cNvSpPr/>
            <p:nvPr/>
          </p:nvSpPr>
          <p:spPr>
            <a:xfrm>
              <a:off x="971600" y="3645024"/>
              <a:ext cx="864096" cy="430887"/>
            </a:xfrm>
            <a:prstGeom prst="rect">
              <a:avLst/>
            </a:prstGeom>
          </p:spPr>
          <p:txBody>
            <a:bodyPr wrap="square">
              <a:spAutoFit/>
            </a:bodyPr>
            <a:lstStyle/>
            <a:p>
              <a:r>
                <a:rPr lang="ru-RU" sz="1100" dirty="0" err="1" smtClean="0"/>
                <a:t>транспорт-ный</a:t>
              </a:r>
              <a:r>
                <a:rPr lang="ru-RU" sz="1100" dirty="0" smtClean="0"/>
                <a:t> налог</a:t>
              </a:r>
              <a:endParaRPr lang="ru-RU" sz="1100" dirty="0"/>
            </a:p>
          </p:txBody>
        </p:sp>
        <p:pic>
          <p:nvPicPr>
            <p:cNvPr id="33801" name="Picture 9"/>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95536" y="3573016"/>
              <a:ext cx="540000" cy="540000"/>
            </a:xfrm>
            <a:prstGeom prst="rect">
              <a:avLst/>
            </a:prstGeom>
            <a:noFill/>
            <a:ln w="9525">
              <a:noFill/>
              <a:miter lim="800000"/>
              <a:headEnd/>
              <a:tailEnd/>
            </a:ln>
            <a:effectLst/>
          </p:spPr>
        </p:pic>
      </p:grpSp>
      <p:grpSp>
        <p:nvGrpSpPr>
          <p:cNvPr id="77" name="Группа 76"/>
          <p:cNvGrpSpPr/>
          <p:nvPr/>
        </p:nvGrpSpPr>
        <p:grpSpPr>
          <a:xfrm>
            <a:off x="395536" y="4221088"/>
            <a:ext cx="1454990" cy="540000"/>
            <a:chOff x="395536" y="4221088"/>
            <a:chExt cx="1454990" cy="540000"/>
          </a:xfrm>
        </p:grpSpPr>
        <p:sp>
          <p:nvSpPr>
            <p:cNvPr id="51" name="Прямоугольник 50"/>
            <p:cNvSpPr/>
            <p:nvPr/>
          </p:nvSpPr>
          <p:spPr>
            <a:xfrm>
              <a:off x="986430" y="4293096"/>
              <a:ext cx="864096" cy="430887"/>
            </a:xfrm>
            <a:prstGeom prst="rect">
              <a:avLst/>
            </a:prstGeom>
          </p:spPr>
          <p:txBody>
            <a:bodyPr wrap="square">
              <a:spAutoFit/>
            </a:bodyPr>
            <a:lstStyle/>
            <a:p>
              <a:r>
                <a:rPr lang="ru-RU" sz="1100" dirty="0" smtClean="0"/>
                <a:t>земельный налог</a:t>
              </a:r>
              <a:endParaRPr lang="ru-RU" sz="1100" dirty="0"/>
            </a:p>
          </p:txBody>
        </p:sp>
        <p:pic>
          <p:nvPicPr>
            <p:cNvPr id="33802" name="Picture 10"/>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95536" y="4221088"/>
              <a:ext cx="540000" cy="540000"/>
            </a:xfrm>
            <a:prstGeom prst="rect">
              <a:avLst/>
            </a:prstGeom>
            <a:noFill/>
            <a:ln w="9525">
              <a:noFill/>
              <a:miter lim="800000"/>
              <a:headEnd/>
              <a:tailEnd/>
            </a:ln>
            <a:effectLst/>
          </p:spPr>
        </p:pic>
      </p:grpSp>
      <p:grpSp>
        <p:nvGrpSpPr>
          <p:cNvPr id="78" name="Группа 77"/>
          <p:cNvGrpSpPr/>
          <p:nvPr/>
        </p:nvGrpSpPr>
        <p:grpSpPr>
          <a:xfrm>
            <a:off x="2555776" y="2276872"/>
            <a:ext cx="1685409" cy="540000"/>
            <a:chOff x="2267744" y="2276872"/>
            <a:chExt cx="1685409" cy="540000"/>
          </a:xfrm>
        </p:grpSpPr>
        <p:sp>
          <p:nvSpPr>
            <p:cNvPr id="55" name="Прямоугольник 54"/>
            <p:cNvSpPr/>
            <p:nvPr/>
          </p:nvSpPr>
          <p:spPr>
            <a:xfrm>
              <a:off x="2987824" y="2420888"/>
              <a:ext cx="965329" cy="261610"/>
            </a:xfrm>
            <a:prstGeom prst="rect">
              <a:avLst/>
            </a:prstGeom>
          </p:spPr>
          <p:txBody>
            <a:bodyPr wrap="none">
              <a:spAutoFit/>
            </a:bodyPr>
            <a:lstStyle/>
            <a:p>
              <a:r>
                <a:rPr lang="ru-RU" sz="1100" dirty="0" smtClean="0"/>
                <a:t>образование</a:t>
              </a:r>
              <a:endParaRPr lang="ru-RU" sz="1100" dirty="0"/>
            </a:p>
          </p:txBody>
        </p:sp>
        <p:pic>
          <p:nvPicPr>
            <p:cNvPr id="33803" name="Picture 11"/>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2267744" y="2276872"/>
              <a:ext cx="540000" cy="540000"/>
            </a:xfrm>
            <a:prstGeom prst="rect">
              <a:avLst/>
            </a:prstGeom>
            <a:noFill/>
            <a:ln w="9525">
              <a:noFill/>
              <a:miter lim="800000"/>
              <a:headEnd/>
              <a:tailEnd/>
            </a:ln>
            <a:effectLst/>
          </p:spPr>
        </p:pic>
      </p:grpSp>
      <p:grpSp>
        <p:nvGrpSpPr>
          <p:cNvPr id="79" name="Группа 78"/>
          <p:cNvGrpSpPr/>
          <p:nvPr/>
        </p:nvGrpSpPr>
        <p:grpSpPr>
          <a:xfrm>
            <a:off x="2555776" y="2852936"/>
            <a:ext cx="1584176" cy="540000"/>
            <a:chOff x="2267744" y="2852936"/>
            <a:chExt cx="1432134" cy="540000"/>
          </a:xfrm>
        </p:grpSpPr>
        <p:sp>
          <p:nvSpPr>
            <p:cNvPr id="56" name="Прямоугольник 55"/>
            <p:cNvSpPr/>
            <p:nvPr/>
          </p:nvSpPr>
          <p:spPr>
            <a:xfrm>
              <a:off x="2987824" y="2996952"/>
              <a:ext cx="712054" cy="261610"/>
            </a:xfrm>
            <a:prstGeom prst="rect">
              <a:avLst/>
            </a:prstGeom>
          </p:spPr>
          <p:txBody>
            <a:bodyPr wrap="none">
              <a:spAutoFit/>
            </a:bodyPr>
            <a:lstStyle/>
            <a:p>
              <a:r>
                <a:rPr lang="ru-RU" sz="1100" dirty="0" smtClean="0"/>
                <a:t>культура</a:t>
              </a:r>
              <a:endParaRPr lang="ru-RU" sz="1100" dirty="0"/>
            </a:p>
          </p:txBody>
        </p:sp>
        <p:pic>
          <p:nvPicPr>
            <p:cNvPr id="33804" name="Picture 12"/>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2267744" y="2852936"/>
              <a:ext cx="540000" cy="540000"/>
            </a:xfrm>
            <a:prstGeom prst="rect">
              <a:avLst/>
            </a:prstGeom>
            <a:noFill/>
            <a:ln w="9525">
              <a:noFill/>
              <a:miter lim="800000"/>
              <a:headEnd/>
              <a:tailEnd/>
            </a:ln>
            <a:effectLst/>
          </p:spPr>
        </p:pic>
      </p:grpSp>
      <p:grpSp>
        <p:nvGrpSpPr>
          <p:cNvPr id="80" name="Группа 79"/>
          <p:cNvGrpSpPr/>
          <p:nvPr/>
        </p:nvGrpSpPr>
        <p:grpSpPr>
          <a:xfrm>
            <a:off x="2555776" y="3429000"/>
            <a:ext cx="1440160" cy="549642"/>
            <a:chOff x="2267744" y="3429000"/>
            <a:chExt cx="1313512" cy="549642"/>
          </a:xfrm>
        </p:grpSpPr>
        <p:sp>
          <p:nvSpPr>
            <p:cNvPr id="57" name="Прямоугольник 56"/>
            <p:cNvSpPr/>
            <p:nvPr/>
          </p:nvSpPr>
          <p:spPr>
            <a:xfrm>
              <a:off x="2987824" y="3717032"/>
              <a:ext cx="593432" cy="261610"/>
            </a:xfrm>
            <a:prstGeom prst="rect">
              <a:avLst/>
            </a:prstGeom>
          </p:spPr>
          <p:txBody>
            <a:bodyPr wrap="none">
              <a:spAutoFit/>
            </a:bodyPr>
            <a:lstStyle/>
            <a:p>
              <a:r>
                <a:rPr lang="ru-RU" sz="1100" dirty="0" smtClean="0"/>
                <a:t>льготы</a:t>
              </a:r>
              <a:endParaRPr lang="ru-RU" sz="1100" dirty="0"/>
            </a:p>
          </p:txBody>
        </p:sp>
        <p:pic>
          <p:nvPicPr>
            <p:cNvPr id="33813" name="Picture 2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2267744" y="3429000"/>
              <a:ext cx="540000" cy="540000"/>
            </a:xfrm>
            <a:prstGeom prst="rect">
              <a:avLst/>
            </a:prstGeom>
            <a:noFill/>
            <a:ln w="9525">
              <a:noFill/>
              <a:miter lim="800000"/>
              <a:headEnd/>
              <a:tailEnd/>
            </a:ln>
            <a:effectLst/>
          </p:spPr>
        </p:pic>
      </p:grpSp>
      <p:grpSp>
        <p:nvGrpSpPr>
          <p:cNvPr id="81" name="Группа 80"/>
          <p:cNvGrpSpPr/>
          <p:nvPr/>
        </p:nvGrpSpPr>
        <p:grpSpPr>
          <a:xfrm>
            <a:off x="2555776" y="4149080"/>
            <a:ext cx="1690217" cy="540000"/>
            <a:chOff x="2267744" y="4149080"/>
            <a:chExt cx="1690217" cy="540000"/>
          </a:xfrm>
        </p:grpSpPr>
        <p:sp>
          <p:nvSpPr>
            <p:cNvPr id="58" name="Прямоугольник 57"/>
            <p:cNvSpPr/>
            <p:nvPr/>
          </p:nvSpPr>
          <p:spPr>
            <a:xfrm>
              <a:off x="2987824" y="4365104"/>
              <a:ext cx="970137" cy="261610"/>
            </a:xfrm>
            <a:prstGeom prst="rect">
              <a:avLst/>
            </a:prstGeom>
          </p:spPr>
          <p:txBody>
            <a:bodyPr wrap="none">
              <a:spAutoFit/>
            </a:bodyPr>
            <a:lstStyle/>
            <a:p>
              <a:r>
                <a:rPr lang="ru-RU" sz="1100" dirty="0" smtClean="0"/>
                <a:t>соц.гарантии</a:t>
              </a:r>
              <a:endParaRPr lang="ru-RU" sz="1100" dirty="0"/>
            </a:p>
          </p:txBody>
        </p:sp>
        <p:pic>
          <p:nvPicPr>
            <p:cNvPr id="33806" name="Picture 14"/>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2267744" y="4149080"/>
              <a:ext cx="540000" cy="540000"/>
            </a:xfrm>
            <a:prstGeom prst="rect">
              <a:avLst/>
            </a:prstGeom>
            <a:noFill/>
            <a:ln w="9525">
              <a:noFill/>
              <a:miter lim="800000"/>
              <a:headEnd/>
              <a:tailEnd/>
            </a:ln>
            <a:effectLst/>
          </p:spPr>
        </p:pic>
      </p:grpSp>
      <p:grpSp>
        <p:nvGrpSpPr>
          <p:cNvPr id="71" name="Группа 70"/>
          <p:cNvGrpSpPr/>
          <p:nvPr/>
        </p:nvGrpSpPr>
        <p:grpSpPr>
          <a:xfrm>
            <a:off x="5255963" y="2276872"/>
            <a:ext cx="3637212" cy="540000"/>
            <a:chOff x="5255963" y="2276872"/>
            <a:chExt cx="3637212" cy="540000"/>
          </a:xfrm>
        </p:grpSpPr>
        <p:sp>
          <p:nvSpPr>
            <p:cNvPr id="22" name="Прямоугольник 21"/>
            <p:cNvSpPr/>
            <p:nvPr/>
          </p:nvSpPr>
          <p:spPr>
            <a:xfrm>
              <a:off x="6014887" y="2348880"/>
              <a:ext cx="2878288" cy="369332"/>
            </a:xfrm>
            <a:prstGeom prst="rect">
              <a:avLst/>
            </a:prstGeom>
          </p:spPr>
          <p:txBody>
            <a:bodyPr wrap="none">
              <a:spAutoFit/>
            </a:bodyPr>
            <a:lstStyle/>
            <a:p>
              <a:r>
                <a:rPr lang="ru-RU" dirty="0" smtClean="0"/>
                <a:t>общественное обсуждение</a:t>
              </a:r>
              <a:endParaRPr lang="ru-RU" dirty="0"/>
            </a:p>
          </p:txBody>
        </p:sp>
        <p:pic>
          <p:nvPicPr>
            <p:cNvPr id="33814" name="Picture 22"/>
            <p:cNvPicPr>
              <a:picLocks noChangeAspect="1" noChangeArrowheads="1"/>
            </p:cNvPicPr>
            <p:nvPr/>
          </p:nvPicPr>
          <p:blipFill>
            <a:blip r:embed="rId10" cstate="print"/>
            <a:srcRect/>
            <a:stretch>
              <a:fillRect/>
            </a:stretch>
          </p:blipFill>
          <p:spPr bwMode="auto">
            <a:xfrm>
              <a:off x="5255963" y="2276872"/>
              <a:ext cx="540000" cy="540000"/>
            </a:xfrm>
            <a:prstGeom prst="rect">
              <a:avLst/>
            </a:prstGeom>
            <a:noFill/>
            <a:ln w="9525">
              <a:noFill/>
              <a:miter lim="800000"/>
              <a:headEnd/>
              <a:tailEnd/>
            </a:ln>
            <a:effectLst/>
          </p:spPr>
        </p:pic>
      </p:grpSp>
      <p:grpSp>
        <p:nvGrpSpPr>
          <p:cNvPr id="72" name="Группа 71"/>
          <p:cNvGrpSpPr/>
          <p:nvPr/>
        </p:nvGrpSpPr>
        <p:grpSpPr>
          <a:xfrm>
            <a:off x="5255963" y="3284984"/>
            <a:ext cx="3108509" cy="540000"/>
            <a:chOff x="5255963" y="3356992"/>
            <a:chExt cx="3108509" cy="540000"/>
          </a:xfrm>
        </p:grpSpPr>
        <p:sp>
          <p:nvSpPr>
            <p:cNvPr id="24" name="Прямоугольник 23"/>
            <p:cNvSpPr/>
            <p:nvPr/>
          </p:nvSpPr>
          <p:spPr>
            <a:xfrm>
              <a:off x="6084168" y="3429000"/>
              <a:ext cx="2280304" cy="369332"/>
            </a:xfrm>
            <a:prstGeom prst="rect">
              <a:avLst/>
            </a:prstGeom>
          </p:spPr>
          <p:txBody>
            <a:bodyPr wrap="square">
              <a:spAutoFit/>
            </a:bodyPr>
            <a:lstStyle/>
            <a:p>
              <a:r>
                <a:rPr lang="ru-RU" dirty="0" smtClean="0"/>
                <a:t>публичные слушания</a:t>
              </a:r>
              <a:endParaRPr lang="ru-RU" dirty="0"/>
            </a:p>
          </p:txBody>
        </p:sp>
        <p:pic>
          <p:nvPicPr>
            <p:cNvPr id="33812" name="Picture 20"/>
            <p:cNvPicPr>
              <a:picLocks noChangeAspect="1" noChangeArrowheads="1"/>
            </p:cNvPicPr>
            <p:nvPr/>
          </p:nvPicPr>
          <p:blipFill>
            <a:blip r:embed="rId11" cstate="print"/>
            <a:srcRect/>
            <a:stretch>
              <a:fillRect/>
            </a:stretch>
          </p:blipFill>
          <p:spPr bwMode="auto">
            <a:xfrm>
              <a:off x="5255963" y="3356992"/>
              <a:ext cx="540000" cy="540000"/>
            </a:xfrm>
            <a:prstGeom prst="rect">
              <a:avLst/>
            </a:prstGeom>
            <a:noFill/>
            <a:ln w="9525">
              <a:noFill/>
              <a:miter lim="800000"/>
              <a:headEnd/>
              <a:tailEnd/>
            </a:ln>
            <a:effectLst/>
          </p:spPr>
        </p:pic>
      </p:grpSp>
      <p:grpSp>
        <p:nvGrpSpPr>
          <p:cNvPr id="73" name="Группа 72"/>
          <p:cNvGrpSpPr/>
          <p:nvPr/>
        </p:nvGrpSpPr>
        <p:grpSpPr>
          <a:xfrm>
            <a:off x="5292080" y="4293096"/>
            <a:ext cx="1668373" cy="540000"/>
            <a:chOff x="5255963" y="4293096"/>
            <a:chExt cx="1668373" cy="540000"/>
          </a:xfrm>
        </p:grpSpPr>
        <p:sp>
          <p:nvSpPr>
            <p:cNvPr id="23" name="Прямоугольник 22"/>
            <p:cNvSpPr/>
            <p:nvPr/>
          </p:nvSpPr>
          <p:spPr>
            <a:xfrm>
              <a:off x="5976044" y="4365104"/>
              <a:ext cx="948292" cy="369332"/>
            </a:xfrm>
            <a:prstGeom prst="rect">
              <a:avLst/>
            </a:prstGeom>
          </p:spPr>
          <p:txBody>
            <a:bodyPr wrap="square">
              <a:spAutoFit/>
            </a:bodyPr>
            <a:lstStyle/>
            <a:p>
              <a:r>
                <a:rPr lang="ru-RU" dirty="0" smtClean="0"/>
                <a:t>опрос</a:t>
              </a:r>
              <a:endParaRPr lang="ru-RU" dirty="0"/>
            </a:p>
          </p:txBody>
        </p:sp>
        <p:pic>
          <p:nvPicPr>
            <p:cNvPr id="33811" name="Picture 19"/>
            <p:cNvPicPr>
              <a:picLocks noChangeAspect="1" noChangeArrowheads="1"/>
            </p:cNvPicPr>
            <p:nvPr/>
          </p:nvPicPr>
          <p:blipFill>
            <a:blip r:embed="rId12" cstate="print"/>
            <a:srcRect/>
            <a:stretch>
              <a:fillRect/>
            </a:stretch>
          </p:blipFill>
          <p:spPr bwMode="auto">
            <a:xfrm>
              <a:off x="5255963" y="4293096"/>
              <a:ext cx="540000" cy="540000"/>
            </a:xfrm>
            <a:prstGeom prst="rect">
              <a:avLst/>
            </a:prstGeom>
            <a:noFill/>
            <a:ln w="9525">
              <a:noFill/>
              <a:miter lim="800000"/>
              <a:headEnd/>
              <a:tailEnd/>
            </a:ln>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88913"/>
            <a:ext cx="8642350" cy="791815"/>
          </a:xfrm>
        </p:spPr>
        <p:txBody>
          <a:bodyPr>
            <a:normAutofit/>
          </a:bodyPr>
          <a:lstStyle/>
          <a:p>
            <a:r>
              <a:rPr lang="ru-RU" sz="3200" b="1" dirty="0">
                <a:solidFill>
                  <a:schemeClr val="accent5">
                    <a:lumMod val="75000"/>
                  </a:schemeClr>
                </a:solidFill>
              </a:rPr>
              <a:t>ПРОГНОЗ ОСНОВНЫХ </a:t>
            </a:r>
            <a:r>
              <a:rPr lang="ru-RU" sz="3200" b="1" dirty="0" smtClean="0">
                <a:solidFill>
                  <a:schemeClr val="accent5">
                    <a:lumMod val="75000"/>
                  </a:schemeClr>
                </a:solidFill>
              </a:rPr>
              <a:t>ПОКАЗАТЕЛЕЙ </a:t>
            </a:r>
            <a:r>
              <a:rPr lang="ru-RU" sz="3200" b="1" dirty="0">
                <a:solidFill>
                  <a:schemeClr val="accent5">
                    <a:lumMod val="75000"/>
                  </a:schemeClr>
                </a:solidFill>
              </a:rPr>
              <a:t>БЮДЖЕТА</a:t>
            </a:r>
          </a:p>
        </p:txBody>
      </p:sp>
      <p:graphicFrame>
        <p:nvGraphicFramePr>
          <p:cNvPr id="5" name="Таблица 4"/>
          <p:cNvGraphicFramePr>
            <a:graphicFrameLocks noGrp="1"/>
          </p:cNvGraphicFramePr>
          <p:nvPr/>
        </p:nvGraphicFramePr>
        <p:xfrm>
          <a:off x="4572000" y="3561079"/>
          <a:ext cx="4321175" cy="3118296"/>
        </p:xfrm>
        <a:graphic>
          <a:graphicData uri="http://schemas.openxmlformats.org/drawingml/2006/table">
            <a:tbl>
              <a:tblPr/>
              <a:tblGrid>
                <a:gridCol w="2227771"/>
                <a:gridCol w="700539"/>
                <a:gridCol w="768850"/>
                <a:gridCol w="624015"/>
              </a:tblGrid>
              <a:tr h="203231">
                <a:tc>
                  <a:txBody>
                    <a:bodyPr/>
                    <a:lstStyle/>
                    <a:p>
                      <a:pPr algn="just">
                        <a:lnSpc>
                          <a:spcPct val="115000"/>
                        </a:lnSpc>
                        <a:spcAft>
                          <a:spcPts val="0"/>
                        </a:spcAft>
                      </a:pPr>
                      <a:r>
                        <a:rPr lang="ru-RU" sz="1000" b="1" dirty="0">
                          <a:solidFill>
                            <a:srgbClr val="1A1A1A"/>
                          </a:solidFill>
                          <a:latin typeface="+mn-lt"/>
                          <a:ea typeface="Times New Roman"/>
                          <a:cs typeface="Times New Roman"/>
                        </a:rPr>
                        <a:t>Основные параметры бюджета</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c>
                  <a:txBody>
                    <a:bodyPr/>
                    <a:lstStyle/>
                    <a:p>
                      <a:pPr algn="just">
                        <a:lnSpc>
                          <a:spcPct val="115000"/>
                        </a:lnSpc>
                        <a:spcAft>
                          <a:spcPts val="0"/>
                        </a:spcAft>
                      </a:pPr>
                      <a:r>
                        <a:rPr lang="ru-RU" sz="1000" b="1" dirty="0">
                          <a:solidFill>
                            <a:srgbClr val="1A1A1A"/>
                          </a:solidFill>
                          <a:latin typeface="+mn-lt"/>
                          <a:ea typeface="Times New Roman"/>
                          <a:cs typeface="Times New Roman"/>
                        </a:rPr>
                        <a:t>2025 год</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c>
                  <a:txBody>
                    <a:bodyPr/>
                    <a:lstStyle/>
                    <a:p>
                      <a:pPr algn="just">
                        <a:lnSpc>
                          <a:spcPct val="115000"/>
                        </a:lnSpc>
                        <a:spcAft>
                          <a:spcPts val="0"/>
                        </a:spcAft>
                      </a:pPr>
                      <a:r>
                        <a:rPr lang="ru-RU" sz="1000" b="1" dirty="0">
                          <a:solidFill>
                            <a:srgbClr val="1A1A1A"/>
                          </a:solidFill>
                          <a:latin typeface="+mn-lt"/>
                          <a:ea typeface="Times New Roman"/>
                          <a:cs typeface="Times New Roman"/>
                        </a:rPr>
                        <a:t>2026 год</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c>
                  <a:txBody>
                    <a:bodyPr/>
                    <a:lstStyle/>
                    <a:p>
                      <a:pPr algn="just">
                        <a:lnSpc>
                          <a:spcPct val="115000"/>
                        </a:lnSpc>
                        <a:spcAft>
                          <a:spcPts val="0"/>
                        </a:spcAft>
                      </a:pPr>
                      <a:r>
                        <a:rPr lang="ru-RU" sz="1000" b="1" dirty="0">
                          <a:solidFill>
                            <a:srgbClr val="1A1A1A"/>
                          </a:solidFill>
                          <a:latin typeface="+mn-lt"/>
                          <a:ea typeface="Times New Roman"/>
                          <a:cs typeface="Times New Roman"/>
                        </a:rPr>
                        <a:t>2027 год</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alpha val="60000"/>
                      </a:schemeClr>
                    </a:solidFill>
                  </a:tcPr>
                </a:tc>
              </a:tr>
              <a:tr h="148636">
                <a:tc>
                  <a:txBody>
                    <a:bodyPr/>
                    <a:lstStyle/>
                    <a:p>
                      <a:pPr algn="just">
                        <a:lnSpc>
                          <a:spcPct val="115000"/>
                        </a:lnSpc>
                        <a:spcAft>
                          <a:spcPts val="0"/>
                        </a:spcAft>
                      </a:pPr>
                      <a:r>
                        <a:rPr lang="ru-RU" sz="1000" b="1" dirty="0">
                          <a:solidFill>
                            <a:srgbClr val="1A1A1A"/>
                          </a:solidFill>
                          <a:latin typeface="+mn-lt"/>
                          <a:ea typeface="Times New Roman"/>
                          <a:cs typeface="Times New Roman"/>
                        </a:rPr>
                        <a:t>Доходы, в том числе: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7918,9</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14960,6</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5244,4</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r">
                        <a:lnSpc>
                          <a:spcPct val="115000"/>
                        </a:lnSpc>
                        <a:spcAft>
                          <a:spcPts val="0"/>
                        </a:spcAft>
                      </a:pPr>
                      <a:r>
                        <a:rPr lang="ru-RU" sz="1000" dirty="0">
                          <a:solidFill>
                            <a:srgbClr val="1A1A1A"/>
                          </a:solidFill>
                          <a:latin typeface="+mn-lt"/>
                          <a:ea typeface="Calibri"/>
                          <a:cs typeface="Times New Roman"/>
                        </a:rPr>
                        <a:t>Налоговые и неналоговые доходы</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3750,0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3839,0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3898,0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r">
                        <a:lnSpc>
                          <a:spcPct val="115000"/>
                        </a:lnSpc>
                        <a:spcAft>
                          <a:spcPts val="0"/>
                        </a:spcAft>
                      </a:pPr>
                      <a:r>
                        <a:rPr lang="ru-RU" sz="1000" dirty="0">
                          <a:solidFill>
                            <a:srgbClr val="1A1A1A"/>
                          </a:solidFill>
                          <a:latin typeface="+mn-lt"/>
                          <a:ea typeface="Calibri"/>
                          <a:cs typeface="Times New Roman"/>
                        </a:rPr>
                        <a:t>Безвозмездные перечисления</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4162,1</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11115,0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1339,8</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just">
                        <a:lnSpc>
                          <a:spcPct val="115000"/>
                        </a:lnSpc>
                        <a:spcAft>
                          <a:spcPts val="0"/>
                        </a:spcAft>
                      </a:pPr>
                      <a:r>
                        <a:rPr lang="ru-RU" sz="1000" b="1" dirty="0">
                          <a:solidFill>
                            <a:srgbClr val="1A1A1A"/>
                          </a:solidFill>
                          <a:latin typeface="+mn-lt"/>
                          <a:ea typeface="Calibri"/>
                          <a:cs typeface="Times New Roman"/>
                        </a:rPr>
                        <a:t>Расходы, в том числе: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7912,1</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14830,8</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4986,0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08">
                <a:tc>
                  <a:txBody>
                    <a:bodyPr/>
                    <a:lstStyle/>
                    <a:p>
                      <a:pPr algn="r">
                        <a:lnSpc>
                          <a:spcPct val="115000"/>
                        </a:lnSpc>
                        <a:spcAft>
                          <a:spcPts val="0"/>
                        </a:spcAft>
                      </a:pPr>
                      <a:r>
                        <a:rPr lang="ru-RU" sz="1000" dirty="0">
                          <a:solidFill>
                            <a:srgbClr val="1A1A1A"/>
                          </a:solidFill>
                          <a:latin typeface="+mn-lt"/>
                          <a:ea typeface="Times New Roman"/>
                          <a:cs typeface="Times New Roman"/>
                        </a:rPr>
                        <a:t>Расходы, источником финансового обеспечения которых являются целевые межбюджетные трансферты</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188,3</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10032,6</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209,4</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817">
                <a:tc>
                  <a:txBody>
                    <a:bodyPr/>
                    <a:lstStyle/>
                    <a:p>
                      <a:pPr algn="r">
                        <a:lnSpc>
                          <a:spcPct val="115000"/>
                        </a:lnSpc>
                        <a:spcAft>
                          <a:spcPts val="0"/>
                        </a:spcAft>
                      </a:pPr>
                      <a:r>
                        <a:rPr lang="ru-RU" sz="1000" kern="1200" dirty="0" smtClean="0">
                          <a:solidFill>
                            <a:schemeClr val="tx1"/>
                          </a:solidFill>
                          <a:latin typeface="+mn-lt"/>
                          <a:ea typeface="+mn-ea"/>
                          <a:cs typeface="+mn-cs"/>
                        </a:rPr>
                        <a:t>Расходы, за исключением ассигнований источником финансового обеспечения которых являются целевые межбюджетные трансферты </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7730,6</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4804,8</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4783,2</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just">
                        <a:lnSpc>
                          <a:spcPct val="115000"/>
                        </a:lnSpc>
                        <a:spcAft>
                          <a:spcPts val="0"/>
                        </a:spcAft>
                      </a:pPr>
                      <a:r>
                        <a:rPr lang="ru-RU" sz="1000" b="1" dirty="0">
                          <a:solidFill>
                            <a:srgbClr val="1A1A1A"/>
                          </a:solidFill>
                          <a:latin typeface="+mn-lt"/>
                          <a:ea typeface="Calibri"/>
                          <a:cs typeface="Times New Roman"/>
                        </a:rPr>
                        <a:t>Условно утвержденные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123,2</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251,8</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36">
                <a:tc>
                  <a:txBody>
                    <a:bodyPr/>
                    <a:lstStyle/>
                    <a:p>
                      <a:pPr algn="just">
                        <a:lnSpc>
                          <a:spcPct val="115000"/>
                        </a:lnSpc>
                        <a:spcAft>
                          <a:spcPts val="0"/>
                        </a:spcAft>
                      </a:pPr>
                      <a:r>
                        <a:rPr lang="ru-RU" sz="1000" b="1" dirty="0">
                          <a:solidFill>
                            <a:srgbClr val="1A1A1A"/>
                          </a:solidFill>
                          <a:latin typeface="+mn-lt"/>
                          <a:ea typeface="Calibri"/>
                          <a:cs typeface="Times New Roman"/>
                        </a:rPr>
                        <a:t>Дефицит</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08">
                <a:tc>
                  <a:txBody>
                    <a:bodyPr/>
                    <a:lstStyle/>
                    <a:p>
                      <a:pPr algn="r">
                        <a:lnSpc>
                          <a:spcPct val="115000"/>
                        </a:lnSpc>
                        <a:spcAft>
                          <a:spcPts val="0"/>
                        </a:spcAft>
                      </a:pPr>
                      <a:r>
                        <a:rPr lang="ru-RU" sz="1000" dirty="0">
                          <a:solidFill>
                            <a:srgbClr val="1A1A1A"/>
                          </a:solidFill>
                          <a:latin typeface="+mn-lt"/>
                          <a:ea typeface="Times New Roman"/>
                          <a:cs typeface="Times New Roman"/>
                        </a:rPr>
                        <a:t>Процент дефицита (к доходам без </a:t>
                      </a:r>
                      <a:r>
                        <a:rPr lang="ru-RU" sz="1000" dirty="0" smtClean="0">
                          <a:solidFill>
                            <a:srgbClr val="1A1A1A"/>
                          </a:solidFill>
                          <a:latin typeface="+mn-lt"/>
                          <a:ea typeface="Times New Roman"/>
                          <a:cs typeface="Times New Roman"/>
                        </a:rPr>
                        <a:t>учета безвозмездных </a:t>
                      </a:r>
                      <a:r>
                        <a:rPr lang="ru-RU" sz="1000" dirty="0">
                          <a:solidFill>
                            <a:srgbClr val="1A1A1A"/>
                          </a:solidFill>
                          <a:latin typeface="+mn-lt"/>
                          <a:ea typeface="Times New Roman"/>
                          <a:cs typeface="Times New Roman"/>
                        </a:rPr>
                        <a:t>поступлений)</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smtClean="0">
                          <a:solidFill>
                            <a:srgbClr val="1A1A1A"/>
                          </a:solidFill>
                          <a:latin typeface="+mn-lt"/>
                          <a:ea typeface="Times New Roman"/>
                          <a:cs typeface="Times New Roman"/>
                        </a:rPr>
                        <a:t>0</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250825" y="1052736"/>
            <a:ext cx="4321175" cy="430887"/>
          </a:xfrm>
          <a:prstGeom prst="rect">
            <a:avLst/>
          </a:prstGeom>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1A1A1A"/>
                </a:solidFill>
                <a:effectLst/>
                <a:latin typeface="Calibri" charset="-52"/>
                <a:ea typeface="Times New Roman" pitchFamily="18" charset="0"/>
                <a:cs typeface="Times New Roman" pitchFamily="18" charset="0"/>
              </a:rPr>
              <a:t>Бюджет сельского поселения  утверждается на трехлетний период: очередной финансовый год и два года планового периода.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68313" y="5273187"/>
            <a:ext cx="3889373" cy="9418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100" dirty="0" smtClean="0"/>
              <a:t>Бюджет поселения на 2025 год и на плановый период 2026 и 2027 годов разработан исходя из прогноза социально-экономического развития поселения, основных направлений бюджетной и налоговой политики, муниципальных программ поселения.</a:t>
            </a:r>
            <a:endParaRPr lang="ru-RU" sz="1100" dirty="0"/>
          </a:p>
        </p:txBody>
      </p:sp>
      <p:sp>
        <p:nvSpPr>
          <p:cNvPr id="10" name="Rectangle 1"/>
          <p:cNvSpPr>
            <a:spLocks noChangeArrowheads="1"/>
          </p:cNvSpPr>
          <p:nvPr/>
        </p:nvSpPr>
        <p:spPr bwMode="auto">
          <a:xfrm>
            <a:off x="4572000" y="979096"/>
            <a:ext cx="4321175" cy="2492990"/>
          </a:xfrm>
          <a:prstGeom prst="rect">
            <a:avLst/>
          </a:prstGeom>
        </p:spPr>
        <p:txBody>
          <a:bodyPr vert="horz" wrap="square" lIns="91440" tIns="45720" rIns="91440" bIns="45720" numCol="1" anchor="ctr" anchorCtr="0" compatLnSpc="1">
            <a:prstTxWarp prst="textNoShape">
              <a:avLst/>
            </a:prstTxWarp>
            <a:spAutoFit/>
          </a:bodyPr>
          <a:lstStyle/>
          <a:p>
            <a:r>
              <a:rPr lang="ru-RU" sz="1200" b="1" dirty="0" smtClean="0">
                <a:solidFill>
                  <a:schemeClr val="accent3">
                    <a:lumMod val="50000"/>
                  </a:schemeClr>
                </a:solidFill>
              </a:rPr>
              <a:t>Является ли бюджет поселения 2025 года дефицитным?</a:t>
            </a:r>
          </a:p>
          <a:p>
            <a:endParaRPr lang="ru-RU" sz="1200" b="1" dirty="0" smtClean="0"/>
          </a:p>
          <a:p>
            <a:pPr indent="432000"/>
            <a:r>
              <a:rPr lang="ru-RU" sz="1100" dirty="0" smtClean="0"/>
              <a:t>Наличие дефицита бюджета не означает, что какие-либо из запланированных расходов не будут профинансированы. Все принятые в бюджете обязательства должны быть исполнены, однако оплата некоторых расходов будет осуществлена не за счёт доходов, а за счёт источников финансирования дефицита бюджета.</a:t>
            </a:r>
          </a:p>
          <a:p>
            <a:pPr indent="432000"/>
            <a:r>
              <a:rPr lang="ru-RU" sz="1100" dirty="0" smtClean="0"/>
              <a:t>Так, неиспользованные остатки бюджетных средств прошлого года, которые обычно включаются в бюджет уже после его утверждения (при уточнении бюджета), в соответствии с Бюджетным кодексом «по определению» относятся не к доходам бюджета, а к источникам финансирования дефицита. Дефицит, финансирование которого осуществляется за счет таких источников, называют «техническим».</a:t>
            </a:r>
            <a:endParaRPr lang="ru-RU" sz="1100" dirty="0"/>
          </a:p>
        </p:txBody>
      </p:sp>
      <p:sp>
        <p:nvSpPr>
          <p:cNvPr id="18" name="Прямоугольник 17"/>
          <p:cNvSpPr/>
          <p:nvPr/>
        </p:nvSpPr>
        <p:spPr>
          <a:xfrm>
            <a:off x="357158" y="1714488"/>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57158" y="2357430"/>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57158" y="3000372"/>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57158" y="3643314"/>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57158" y="4286256"/>
            <a:ext cx="4071966" cy="642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468313" y="1785926"/>
            <a:ext cx="2953023" cy="573214"/>
            <a:chOff x="250825" y="2060848"/>
            <a:chExt cx="2953023" cy="573214"/>
          </a:xfrm>
        </p:grpSpPr>
        <p:sp>
          <p:nvSpPr>
            <p:cNvPr id="24" name="Скругленный прямоугольник 23"/>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9785,7</a:t>
              </a:r>
              <a:endParaRPr lang="ru-RU" sz="1200" dirty="0"/>
            </a:p>
          </p:txBody>
        </p:sp>
        <p:sp>
          <p:nvSpPr>
            <p:cNvPr id="25" name="Скругленный прямоугольник 24"/>
            <p:cNvSpPr/>
            <p:nvPr/>
          </p:nvSpPr>
          <p:spPr>
            <a:xfrm>
              <a:off x="2568562" y="2060848"/>
              <a:ext cx="635286" cy="2143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1026,8</a:t>
              </a:r>
              <a:endParaRPr lang="ru-RU" sz="1200" dirty="0"/>
            </a:p>
          </p:txBody>
        </p:sp>
        <p:sp>
          <p:nvSpPr>
            <p:cNvPr id="26" name="Скругленный прямоугольник 25"/>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10812</a:t>
              </a:r>
              <a:endParaRPr lang="ru-RU" sz="1200" dirty="0"/>
            </a:p>
          </p:txBody>
        </p:sp>
      </p:grpSp>
      <p:grpSp>
        <p:nvGrpSpPr>
          <p:cNvPr id="27" name="Группа 26"/>
          <p:cNvGrpSpPr/>
          <p:nvPr/>
        </p:nvGrpSpPr>
        <p:grpSpPr>
          <a:xfrm>
            <a:off x="468313" y="2428868"/>
            <a:ext cx="2953023" cy="573214"/>
            <a:chOff x="250825" y="2060848"/>
            <a:chExt cx="2953023" cy="573214"/>
          </a:xfrm>
        </p:grpSpPr>
        <p:sp>
          <p:nvSpPr>
            <p:cNvPr id="28" name="Скругленный прямоугольник 27"/>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18434,5</a:t>
              </a:r>
              <a:endParaRPr lang="ru-RU" sz="1200" dirty="0"/>
            </a:p>
          </p:txBody>
        </p:sp>
        <p:sp>
          <p:nvSpPr>
            <p:cNvPr id="29" name="Скругленный прямоугольник 28"/>
            <p:cNvSpPr/>
            <p:nvPr/>
          </p:nvSpPr>
          <p:spPr>
            <a:xfrm>
              <a:off x="2568562" y="2060848"/>
              <a:ext cx="635286" cy="2143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1688,3</a:t>
              </a:r>
              <a:endParaRPr lang="ru-RU" sz="1200" dirty="0"/>
            </a:p>
          </p:txBody>
        </p:sp>
        <p:sp>
          <p:nvSpPr>
            <p:cNvPr id="30" name="Скругленный прямоугольник 29"/>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20122,8</a:t>
              </a:r>
              <a:endParaRPr lang="ru-RU" sz="1200" dirty="0"/>
            </a:p>
          </p:txBody>
        </p:sp>
      </p:grpSp>
      <p:grpSp>
        <p:nvGrpSpPr>
          <p:cNvPr id="32" name="Группа 31"/>
          <p:cNvGrpSpPr/>
          <p:nvPr/>
        </p:nvGrpSpPr>
        <p:grpSpPr>
          <a:xfrm>
            <a:off x="468313" y="3071810"/>
            <a:ext cx="2953023" cy="573214"/>
            <a:chOff x="250825" y="2060848"/>
            <a:chExt cx="2953023" cy="573214"/>
          </a:xfrm>
        </p:grpSpPr>
        <p:sp>
          <p:nvSpPr>
            <p:cNvPr id="33" name="Скругленный прямоугольник 32"/>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7918,9</a:t>
              </a:r>
              <a:endParaRPr lang="ru-RU" sz="1200" dirty="0"/>
            </a:p>
          </p:txBody>
        </p:sp>
        <p:sp>
          <p:nvSpPr>
            <p:cNvPr id="35" name="Скругленный прямоугольник 34"/>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7918,9</a:t>
              </a:r>
              <a:endParaRPr lang="ru-RU" sz="1200" dirty="0"/>
            </a:p>
          </p:txBody>
        </p:sp>
      </p:grpSp>
      <p:grpSp>
        <p:nvGrpSpPr>
          <p:cNvPr id="36" name="Группа 35"/>
          <p:cNvGrpSpPr/>
          <p:nvPr/>
        </p:nvGrpSpPr>
        <p:grpSpPr>
          <a:xfrm>
            <a:off x="468313" y="3714752"/>
            <a:ext cx="2953023" cy="573214"/>
            <a:chOff x="250825" y="2060848"/>
            <a:chExt cx="2953023" cy="573214"/>
          </a:xfrm>
        </p:grpSpPr>
        <p:sp>
          <p:nvSpPr>
            <p:cNvPr id="37" name="Скругленный прямоугольник 36"/>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14960,6</a:t>
              </a:r>
              <a:endParaRPr lang="ru-RU" sz="1200" dirty="0"/>
            </a:p>
          </p:txBody>
        </p:sp>
        <p:sp>
          <p:nvSpPr>
            <p:cNvPr id="38" name="Скругленный прямоугольник 37"/>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14837,4</a:t>
              </a:r>
              <a:endParaRPr lang="ru-RU" sz="1200" dirty="0"/>
            </a:p>
          </p:txBody>
        </p:sp>
      </p:grpSp>
      <p:grpSp>
        <p:nvGrpSpPr>
          <p:cNvPr id="39" name="Группа 38"/>
          <p:cNvGrpSpPr/>
          <p:nvPr/>
        </p:nvGrpSpPr>
        <p:grpSpPr>
          <a:xfrm>
            <a:off x="468313" y="4357694"/>
            <a:ext cx="2953023" cy="573214"/>
            <a:chOff x="250825" y="2060848"/>
            <a:chExt cx="2953023" cy="573214"/>
          </a:xfrm>
        </p:grpSpPr>
        <p:sp>
          <p:nvSpPr>
            <p:cNvPr id="40" name="Скругленный прямоугольник 39"/>
            <p:cNvSpPr/>
            <p:nvPr/>
          </p:nvSpPr>
          <p:spPr>
            <a:xfrm>
              <a:off x="250825" y="2060848"/>
              <a:ext cx="2953023"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5244,4</a:t>
              </a:r>
              <a:endParaRPr lang="ru-RU" sz="1200" dirty="0"/>
            </a:p>
          </p:txBody>
        </p:sp>
        <p:sp>
          <p:nvSpPr>
            <p:cNvPr id="41" name="Скругленный прямоугольник 40"/>
            <p:cNvSpPr/>
            <p:nvPr/>
          </p:nvSpPr>
          <p:spPr>
            <a:xfrm>
              <a:off x="250825" y="2418038"/>
              <a:ext cx="2953023" cy="216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4992,6</a:t>
              </a:r>
              <a:endParaRPr lang="ru-RU" sz="1200" dirty="0"/>
            </a:p>
          </p:txBody>
        </p:sp>
      </p:grpSp>
      <p:sp>
        <p:nvSpPr>
          <p:cNvPr id="42" name="TextBox 41"/>
          <p:cNvSpPr txBox="1"/>
          <p:nvPr/>
        </p:nvSpPr>
        <p:spPr>
          <a:xfrm rot="16200000">
            <a:off x="3414733" y="1871623"/>
            <a:ext cx="571504" cy="400110"/>
          </a:xfrm>
          <a:prstGeom prst="rect">
            <a:avLst/>
          </a:prstGeom>
          <a:noFill/>
        </p:spPr>
        <p:txBody>
          <a:bodyPr wrap="square" rtlCol="0">
            <a:spAutoFit/>
          </a:bodyPr>
          <a:lstStyle/>
          <a:p>
            <a:pPr algn="ctr"/>
            <a:r>
              <a:rPr lang="ru-RU" sz="1000" b="1" dirty="0" smtClean="0"/>
              <a:t>2023 (факт)</a:t>
            </a:r>
            <a:endParaRPr lang="ru-RU" sz="1000" b="1" dirty="0"/>
          </a:p>
        </p:txBody>
      </p:sp>
      <p:sp>
        <p:nvSpPr>
          <p:cNvPr id="43" name="TextBox 42"/>
          <p:cNvSpPr txBox="1"/>
          <p:nvPr/>
        </p:nvSpPr>
        <p:spPr>
          <a:xfrm rot="16200000">
            <a:off x="3343295" y="2514565"/>
            <a:ext cx="714380" cy="400110"/>
          </a:xfrm>
          <a:prstGeom prst="rect">
            <a:avLst/>
          </a:prstGeom>
          <a:noFill/>
        </p:spPr>
        <p:txBody>
          <a:bodyPr wrap="square" rtlCol="0">
            <a:spAutoFit/>
          </a:bodyPr>
          <a:lstStyle/>
          <a:p>
            <a:pPr algn="ctr"/>
            <a:r>
              <a:rPr lang="ru-RU" sz="1000" b="1" dirty="0" smtClean="0"/>
              <a:t>2024 (оценка)</a:t>
            </a:r>
            <a:endParaRPr lang="ru-RU" sz="1000" b="1" dirty="0"/>
          </a:p>
        </p:txBody>
      </p:sp>
      <p:sp>
        <p:nvSpPr>
          <p:cNvPr id="44" name="TextBox 43"/>
          <p:cNvSpPr txBox="1"/>
          <p:nvPr/>
        </p:nvSpPr>
        <p:spPr>
          <a:xfrm rot="16200000">
            <a:off x="3343295" y="3157507"/>
            <a:ext cx="714380" cy="400110"/>
          </a:xfrm>
          <a:prstGeom prst="rect">
            <a:avLst/>
          </a:prstGeom>
          <a:noFill/>
        </p:spPr>
        <p:txBody>
          <a:bodyPr wrap="square" rtlCol="0">
            <a:spAutoFit/>
          </a:bodyPr>
          <a:lstStyle/>
          <a:p>
            <a:pPr algn="ctr"/>
            <a:r>
              <a:rPr lang="ru-RU" sz="1000" b="1" dirty="0" smtClean="0"/>
              <a:t>2025 (прогноз)</a:t>
            </a:r>
            <a:endParaRPr lang="ru-RU" sz="1000" b="1" dirty="0"/>
          </a:p>
        </p:txBody>
      </p:sp>
      <p:sp>
        <p:nvSpPr>
          <p:cNvPr id="45" name="TextBox 44"/>
          <p:cNvSpPr txBox="1"/>
          <p:nvPr/>
        </p:nvSpPr>
        <p:spPr>
          <a:xfrm rot="16200000">
            <a:off x="3343295" y="3800449"/>
            <a:ext cx="714380" cy="400110"/>
          </a:xfrm>
          <a:prstGeom prst="rect">
            <a:avLst/>
          </a:prstGeom>
          <a:noFill/>
        </p:spPr>
        <p:txBody>
          <a:bodyPr wrap="square" rtlCol="0">
            <a:spAutoFit/>
          </a:bodyPr>
          <a:lstStyle/>
          <a:p>
            <a:pPr algn="ctr"/>
            <a:r>
              <a:rPr lang="ru-RU" sz="1000" b="1" dirty="0" smtClean="0"/>
              <a:t>2026 (прогноз)</a:t>
            </a:r>
            <a:endParaRPr lang="ru-RU" sz="1000" b="1" dirty="0"/>
          </a:p>
        </p:txBody>
      </p:sp>
      <p:sp>
        <p:nvSpPr>
          <p:cNvPr id="50" name="TextBox 49"/>
          <p:cNvSpPr txBox="1"/>
          <p:nvPr/>
        </p:nvSpPr>
        <p:spPr>
          <a:xfrm rot="16200000">
            <a:off x="3343295" y="4443391"/>
            <a:ext cx="714380" cy="400110"/>
          </a:xfrm>
          <a:prstGeom prst="rect">
            <a:avLst/>
          </a:prstGeom>
          <a:noFill/>
        </p:spPr>
        <p:txBody>
          <a:bodyPr wrap="square" rtlCol="0">
            <a:spAutoFit/>
          </a:bodyPr>
          <a:lstStyle/>
          <a:p>
            <a:pPr algn="ctr"/>
            <a:r>
              <a:rPr lang="ru-RU" sz="1000" b="1" dirty="0" smtClean="0"/>
              <a:t>2027 (прогноз)</a:t>
            </a:r>
            <a:endParaRPr lang="ru-RU" sz="1000" b="1" dirty="0"/>
          </a:p>
        </p:txBody>
      </p:sp>
      <p:cxnSp>
        <p:nvCxnSpPr>
          <p:cNvPr id="47" name="Прямая соединительная линия 46"/>
          <p:cNvCxnSpPr/>
          <p:nvPr/>
        </p:nvCxnSpPr>
        <p:spPr>
          <a:xfrm>
            <a:off x="394841" y="5157192"/>
            <a:ext cx="4177159" cy="0"/>
          </a:xfrm>
          <a:prstGeom prst="line">
            <a:avLst/>
          </a:prstGeom>
          <a:ln w="158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TotalTime>
  <Words>2193</Words>
  <Application>Microsoft Office PowerPoint</Application>
  <PresentationFormat>Экран (4:3)</PresentationFormat>
  <Paragraphs>428</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Бюджет для граждан</vt:lpstr>
      <vt:lpstr>ГЛОССАРИЙ</vt:lpstr>
      <vt:lpstr>ГЛОССАРИЙ</vt:lpstr>
      <vt:lpstr>АРХАНГЕЛЬСКОЕ сельское поселение</vt:lpstr>
      <vt:lpstr>БЮДЖЕТНАЯ СИСТЕМА РОССИЙСКОЙ ФЕДЕРАЦИИ</vt:lpstr>
      <vt:lpstr>ЭТАПЫ БЮДЖЕТНОГО ПРОЦЕССА</vt:lpstr>
      <vt:lpstr>УЧАСТИЕ ГРАЖДАНИНА В БЮДЖЕТНОМ ПРОЦЕССЕ</vt:lpstr>
      <vt:lpstr>ПРОГНОЗ ОСНОВНЫХ ПОКАЗАТЕЛЕЙ БЮДЖЕТА</vt:lpstr>
      <vt:lpstr>ИНИЦИАТИВНЫЕ ПРОЕКТЫ</vt:lpstr>
      <vt:lpstr>НАРОДНЫЕ ИНИЦИАТИВЫ</vt:lpstr>
      <vt:lpstr>ДОХОДЫ</vt:lpstr>
      <vt:lpstr>ДОХОДЫ</vt:lpstr>
      <vt:lpstr>РАСХОДЫ</vt:lpstr>
      <vt:lpstr>Слайд 15</vt:lpstr>
      <vt:lpstr>МУНИЦИПАЛЬНАЯ ПРОГРАММА</vt:lpstr>
      <vt:lpstr>Переданные полномочия</vt:lpstr>
      <vt:lpstr>УСЛОВНО-УТВЕРЖДЕННЫЕ РАСХОДЫ </vt:lpstr>
      <vt:lpstr>  ДЕФИЦИТ</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dc:creator>
  <cp:lastModifiedBy>DikCBP</cp:lastModifiedBy>
  <cp:revision>162</cp:revision>
  <dcterms:created xsi:type="dcterms:W3CDTF">2024-12-03T17:46:35Z</dcterms:created>
  <dcterms:modified xsi:type="dcterms:W3CDTF">2024-12-10T08:54:03Z</dcterms:modified>
</cp:coreProperties>
</file>